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www.figma.com/file/rA5D9o9aZu6MJQ0xiPlcCA/LAROZE" TargetMode="External"/><Relationship Id="rId1" Type="http://schemas.openxmlformats.org/officeDocument/2006/relationships/image" Target="../media/image-4-1.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0183" y="584597"/>
            <a:ext cx="7656433" cy="1832848"/>
          </a:xfrm>
          <a:prstGeom prst="rect">
            <a:avLst/>
          </a:prstGeom>
          <a:noFill/>
          <a:ln/>
        </p:spPr>
        <p:txBody>
          <a:bodyPr wrap="square" lIns="0" tIns="0" rIns="0" bIns="0" rtlCol="0" anchor="t"/>
          <a:lstStyle/>
          <a:p>
            <a:pPr algn="l" indent="0" marL="0">
              <a:lnSpc>
                <a:spcPts val="7200"/>
              </a:lnSpc>
              <a:buNone/>
            </a:pPr>
            <a:r>
              <a:rPr lang="en-US" sz="5750" b="1" dirty="0">
                <a:solidFill>
                  <a:srgbClr val="000000"/>
                </a:solidFill>
                <a:latin typeface="Inter Bold" pitchFamily="34" charset="0"/>
                <a:ea typeface="Inter Bold" pitchFamily="34" charset="-122"/>
                <a:cs typeface="Inter Bold" pitchFamily="34" charset="-120"/>
              </a:rPr>
              <a:t>Go to Market Strategy</a:t>
            </a:r>
            <a:endParaRPr lang="en-US" sz="5750" dirty="0"/>
          </a:p>
        </p:txBody>
      </p:sp>
      <p:sp>
        <p:nvSpPr>
          <p:cNvPr id="4" name="Text 1"/>
          <p:cNvSpPr/>
          <p:nvPr/>
        </p:nvSpPr>
        <p:spPr>
          <a:xfrm>
            <a:off x="6569988" y="2736175"/>
            <a:ext cx="1669613"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Why “La Roze”?</a:t>
            </a:r>
            <a:endParaRPr lang="en-US" sz="1650" dirty="0"/>
          </a:p>
        </p:txBody>
      </p:sp>
      <p:sp>
        <p:nvSpPr>
          <p:cNvPr id="5" name="Text 2"/>
          <p:cNvSpPr/>
          <p:nvPr/>
        </p:nvSpPr>
        <p:spPr>
          <a:xfrm>
            <a:off x="6569988" y="3182422"/>
            <a:ext cx="2572583"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Who's This Website For?</a:t>
            </a:r>
            <a:endParaRPr lang="en-US" sz="1650" dirty="0"/>
          </a:p>
        </p:txBody>
      </p:sp>
      <p:sp>
        <p:nvSpPr>
          <p:cNvPr id="6" name="Text 3"/>
          <p:cNvSpPr/>
          <p:nvPr/>
        </p:nvSpPr>
        <p:spPr>
          <a:xfrm>
            <a:off x="6569988" y="3628668"/>
            <a:ext cx="1888450"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Why Buy from us?</a:t>
            </a:r>
            <a:endParaRPr lang="en-US" sz="1650" dirty="0"/>
          </a:p>
        </p:txBody>
      </p:sp>
      <p:sp>
        <p:nvSpPr>
          <p:cNvPr id="7" name="Text 4"/>
          <p:cNvSpPr/>
          <p:nvPr/>
        </p:nvSpPr>
        <p:spPr>
          <a:xfrm>
            <a:off x="6569988" y="4074914"/>
            <a:ext cx="1164550"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Positioning</a:t>
            </a:r>
            <a:endParaRPr lang="en-US" sz="1650" dirty="0"/>
          </a:p>
        </p:txBody>
      </p:sp>
      <p:sp>
        <p:nvSpPr>
          <p:cNvPr id="8" name="Text 5"/>
          <p:cNvSpPr/>
          <p:nvPr/>
        </p:nvSpPr>
        <p:spPr>
          <a:xfrm>
            <a:off x="6569988" y="4521160"/>
            <a:ext cx="2837736"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 Competitive Landscape:</a:t>
            </a:r>
            <a:endParaRPr lang="en-US" sz="1650" dirty="0"/>
          </a:p>
        </p:txBody>
      </p:sp>
      <p:sp>
        <p:nvSpPr>
          <p:cNvPr id="9" name="Text 6"/>
          <p:cNvSpPr/>
          <p:nvPr/>
        </p:nvSpPr>
        <p:spPr>
          <a:xfrm>
            <a:off x="6569988" y="4967407"/>
            <a:ext cx="1445181"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صور من التصميم</a:t>
            </a:r>
            <a:endParaRPr lang="en-US" sz="1650" dirty="0"/>
          </a:p>
        </p:txBody>
      </p:sp>
      <p:sp>
        <p:nvSpPr>
          <p:cNvPr id="10" name="Text 7"/>
          <p:cNvSpPr/>
          <p:nvPr/>
        </p:nvSpPr>
        <p:spPr>
          <a:xfrm>
            <a:off x="6569988" y="5413653"/>
            <a:ext cx="1861066"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Technology Stack</a:t>
            </a:r>
            <a:endParaRPr lang="en-US" sz="1650" dirty="0"/>
          </a:p>
        </p:txBody>
      </p:sp>
      <p:sp>
        <p:nvSpPr>
          <p:cNvPr id="11" name="Text 8"/>
          <p:cNvSpPr/>
          <p:nvPr/>
        </p:nvSpPr>
        <p:spPr>
          <a:xfrm>
            <a:off x="6569988" y="5859899"/>
            <a:ext cx="3226951"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Where We're Headed Next 🔮 ?</a:t>
            </a:r>
            <a:endParaRPr lang="en-US" sz="1650" dirty="0"/>
          </a:p>
        </p:txBody>
      </p:sp>
      <p:sp>
        <p:nvSpPr>
          <p:cNvPr id="12" name="Text 9"/>
          <p:cNvSpPr/>
          <p:nvPr/>
        </p:nvSpPr>
        <p:spPr>
          <a:xfrm>
            <a:off x="6569988" y="6306145"/>
            <a:ext cx="1727359"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What You Get 🤔</a:t>
            </a:r>
            <a:endParaRPr lang="en-US" sz="1650" dirty="0"/>
          </a:p>
        </p:txBody>
      </p:sp>
      <p:sp>
        <p:nvSpPr>
          <p:cNvPr id="13" name="Text 10"/>
          <p:cNvSpPr/>
          <p:nvPr/>
        </p:nvSpPr>
        <p:spPr>
          <a:xfrm>
            <a:off x="6569988" y="6752392"/>
            <a:ext cx="2697480"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 Serving Our Customers</a:t>
            </a:r>
            <a:endParaRPr lang="en-US" sz="1650" dirty="0"/>
          </a:p>
        </p:txBody>
      </p:sp>
      <p:sp>
        <p:nvSpPr>
          <p:cNvPr id="14" name="Text 11"/>
          <p:cNvSpPr/>
          <p:nvPr/>
        </p:nvSpPr>
        <p:spPr>
          <a:xfrm>
            <a:off x="6569988" y="7198638"/>
            <a:ext cx="978813" cy="340043"/>
          </a:xfrm>
          <a:prstGeom prst="rect">
            <a:avLst/>
          </a:prstGeom>
          <a:noFill/>
          <a:ln/>
        </p:spPr>
        <p:txBody>
          <a:bodyPr wrap="none" lIns="0" tIns="0" rIns="0" bIns="0" rtlCol="0" anchor="t"/>
          <a:lstStyle/>
          <a:p>
            <a:pPr algn="l" indent="0" marL="0">
              <a:lnSpc>
                <a:spcPts val="2650"/>
              </a:lnSpc>
              <a:buNone/>
            </a:pPr>
            <a:r>
              <a:rPr lang="en-US" sz="1650" b="1" dirty="0">
                <a:solidFill>
                  <a:srgbClr val="4950BC"/>
                </a:solidFill>
                <a:latin typeface="Inter Bold" pitchFamily="34" charset="0"/>
                <a:ea typeface="Inter Bold" pitchFamily="34" charset="-122"/>
                <a:cs typeface="Inter Bold" pitchFamily="34" charset="-120"/>
              </a:rPr>
              <a:t> صناع العمل</a:t>
            </a: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2110" y="543758"/>
            <a:ext cx="2966442" cy="37088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Inter Bold" pitchFamily="34" charset="0"/>
                <a:ea typeface="Inter Bold" pitchFamily="34" charset="-122"/>
                <a:cs typeface="Inter Bold" pitchFamily="34" charset="-120"/>
              </a:rPr>
              <a:t>Wish List</a:t>
            </a:r>
            <a:endParaRPr lang="en-US" sz="2300" dirty="0"/>
          </a:p>
        </p:txBody>
      </p:sp>
      <p:sp>
        <p:nvSpPr>
          <p:cNvPr id="3" name="Text 1"/>
          <p:cNvSpPr/>
          <p:nvPr/>
        </p:nvSpPr>
        <p:spPr>
          <a:xfrm>
            <a:off x="692110" y="1137047"/>
            <a:ext cx="13246179" cy="316349"/>
          </a:xfrm>
          <a:prstGeom prst="rect">
            <a:avLst/>
          </a:prstGeom>
          <a:noFill/>
          <a:ln/>
        </p:spPr>
        <p:txBody>
          <a:bodyPr wrap="none" lIns="0" tIns="0" rIns="0" bIns="0" rtlCol="0" anchor="t"/>
          <a:lstStyle/>
          <a:p>
            <a:pPr algn="l" indent="0" marL="0">
              <a:lnSpc>
                <a:spcPts val="2450"/>
              </a:lnSpc>
              <a:buNone/>
            </a:pPr>
            <a:endParaRPr lang="en-US" sz="1550" dirty="0"/>
          </a:p>
        </p:txBody>
      </p:sp>
      <p:pic>
        <p:nvPicPr>
          <p:cNvPr id="4" name="Image 0" descr="preencoded.png">    </p:cNvPr>
          <p:cNvPicPr>
            <a:picLocks noChangeAspect="1"/>
          </p:cNvPicPr>
          <p:nvPr/>
        </p:nvPicPr>
        <p:blipFill>
          <a:blip r:embed="rId1"/>
          <a:stretch>
            <a:fillRect/>
          </a:stretch>
        </p:blipFill>
        <p:spPr>
          <a:xfrm>
            <a:off x="692110" y="1675805"/>
            <a:ext cx="7437120" cy="5473184"/>
          </a:xfrm>
          <a:prstGeom prst="rect">
            <a:avLst/>
          </a:prstGeom>
        </p:spPr>
      </p:pic>
      <p:sp>
        <p:nvSpPr>
          <p:cNvPr id="5" name="Text 2"/>
          <p:cNvSpPr/>
          <p:nvPr/>
        </p:nvSpPr>
        <p:spPr>
          <a:xfrm>
            <a:off x="692110" y="7371398"/>
            <a:ext cx="13246179" cy="316349"/>
          </a:xfrm>
          <a:prstGeom prst="rect">
            <a:avLst/>
          </a:prstGeom>
          <a:noFill/>
          <a:ln/>
        </p:spPr>
        <p:txBody>
          <a:bodyPr wrap="none" lIns="0" tIns="0" rIns="0" bIns="0" rtlCol="0" anchor="t"/>
          <a:lstStyle/>
          <a:p>
            <a:pPr algn="l" indent="0" marL="0">
              <a:lnSpc>
                <a:spcPts val="2450"/>
              </a:lnSpc>
              <a:buNone/>
            </a:pP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72095" y="399217"/>
            <a:ext cx="2177772" cy="272177"/>
          </a:xfrm>
          <a:prstGeom prst="rect">
            <a:avLst/>
          </a:prstGeom>
          <a:noFill/>
          <a:ln/>
        </p:spPr>
        <p:txBody>
          <a:bodyPr wrap="none" lIns="0" tIns="0" rIns="0" bIns="0" rtlCol="0" anchor="t"/>
          <a:lstStyle/>
          <a:p>
            <a:pPr algn="l" indent="0" marL="0">
              <a:lnSpc>
                <a:spcPts val="2100"/>
              </a:lnSpc>
              <a:buNone/>
            </a:pPr>
            <a:r>
              <a:rPr lang="en-US" sz="1700" b="1" dirty="0">
                <a:solidFill>
                  <a:srgbClr val="000000"/>
                </a:solidFill>
                <a:latin typeface="Inter Bold" pitchFamily="34" charset="0"/>
                <a:ea typeface="Inter Bold" pitchFamily="34" charset="-122"/>
                <a:cs typeface="Inter Bold" pitchFamily="34" charset="-120"/>
              </a:rPr>
              <a:t>User Panel</a:t>
            </a:r>
            <a:endParaRPr lang="en-US" sz="1700" dirty="0"/>
          </a:p>
        </p:txBody>
      </p:sp>
      <p:sp>
        <p:nvSpPr>
          <p:cNvPr id="3" name="Text 1"/>
          <p:cNvSpPr/>
          <p:nvPr/>
        </p:nvSpPr>
        <p:spPr>
          <a:xfrm>
            <a:off x="572095" y="961668"/>
            <a:ext cx="13486209" cy="232172"/>
          </a:xfrm>
          <a:prstGeom prst="rect">
            <a:avLst/>
          </a:prstGeom>
          <a:noFill/>
          <a:ln/>
        </p:spPr>
        <p:txBody>
          <a:bodyPr wrap="none" lIns="0" tIns="0" rIns="0" bIns="0" rtlCol="0" anchor="t"/>
          <a:lstStyle/>
          <a:p>
            <a:pPr algn="l" indent="0" marL="0">
              <a:lnSpc>
                <a:spcPts val="1800"/>
              </a:lnSpc>
              <a:buNone/>
            </a:pPr>
            <a:endParaRPr lang="en-US" sz="1100" dirty="0"/>
          </a:p>
        </p:txBody>
      </p:sp>
      <p:pic>
        <p:nvPicPr>
          <p:cNvPr id="4" name="Image 0" descr="preencoded.png">    </p:cNvPr>
          <p:cNvPicPr>
            <a:picLocks noChangeAspect="1"/>
          </p:cNvPicPr>
          <p:nvPr/>
        </p:nvPicPr>
        <p:blipFill>
          <a:blip r:embed="rId1"/>
          <a:stretch>
            <a:fillRect/>
          </a:stretch>
        </p:blipFill>
        <p:spPr>
          <a:xfrm>
            <a:off x="572095" y="1520309"/>
            <a:ext cx="6842760" cy="8646081"/>
          </a:xfrm>
          <a:prstGeom prst="rect">
            <a:avLst/>
          </a:prstGeom>
        </p:spPr>
      </p:pic>
      <p:pic>
        <p:nvPicPr>
          <p:cNvPr id="5" name="Image 1" descr="preencoded.png">    </p:cNvPr>
          <p:cNvPicPr>
            <a:picLocks noChangeAspect="1"/>
          </p:cNvPicPr>
          <p:nvPr/>
        </p:nvPicPr>
        <p:blipFill>
          <a:blip r:embed="rId2"/>
          <a:stretch>
            <a:fillRect/>
          </a:stretch>
        </p:blipFill>
        <p:spPr>
          <a:xfrm>
            <a:off x="7776567" y="1520309"/>
            <a:ext cx="5672376" cy="4017883"/>
          </a:xfrm>
          <a:prstGeom prst="rect">
            <a:avLst/>
          </a:prstGeom>
        </p:spPr>
      </p:pic>
      <p:sp>
        <p:nvSpPr>
          <p:cNvPr id="6" name="Text 2"/>
          <p:cNvSpPr/>
          <p:nvPr/>
        </p:nvSpPr>
        <p:spPr>
          <a:xfrm>
            <a:off x="7776567" y="5701427"/>
            <a:ext cx="6289238" cy="232172"/>
          </a:xfrm>
          <a:prstGeom prst="rect">
            <a:avLst/>
          </a:prstGeom>
          <a:noFill/>
          <a:ln/>
        </p:spPr>
        <p:txBody>
          <a:bodyPr wrap="none" lIns="0" tIns="0" rIns="0" bIns="0" rtlCol="0" anchor="t"/>
          <a:lstStyle/>
          <a:p>
            <a:pPr algn="l" indent="0" marL="0">
              <a:lnSpc>
                <a:spcPts val="1800"/>
              </a:lnSpc>
              <a:buNone/>
            </a:pP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46628" y="509588"/>
            <a:ext cx="2771656" cy="346472"/>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Admin Panel</a:t>
            </a:r>
            <a:endParaRPr lang="en-US" sz="2150" dirty="0"/>
          </a:p>
        </p:txBody>
      </p:sp>
      <p:sp>
        <p:nvSpPr>
          <p:cNvPr id="3" name="Text 1"/>
          <p:cNvSpPr/>
          <p:nvPr/>
        </p:nvSpPr>
        <p:spPr>
          <a:xfrm>
            <a:off x="646628" y="1225510"/>
            <a:ext cx="13337143" cy="295632"/>
          </a:xfrm>
          <a:prstGeom prst="rect">
            <a:avLst/>
          </a:prstGeom>
          <a:noFill/>
          <a:ln/>
        </p:spPr>
        <p:txBody>
          <a:bodyPr wrap="none" lIns="0" tIns="0" rIns="0" bIns="0" rtlCol="0" anchor="t"/>
          <a:lstStyle/>
          <a:p>
            <a:pPr algn="l" indent="0" marL="0">
              <a:lnSpc>
                <a:spcPts val="2300"/>
              </a:lnSpc>
              <a:buNone/>
            </a:pPr>
            <a:endParaRPr lang="en-US" sz="1450" dirty="0"/>
          </a:p>
        </p:txBody>
      </p:sp>
      <p:pic>
        <p:nvPicPr>
          <p:cNvPr id="4" name="Image 0" descr="preencoded.png">    </p:cNvPr>
          <p:cNvPicPr>
            <a:picLocks noChangeAspect="1"/>
          </p:cNvPicPr>
          <p:nvPr/>
        </p:nvPicPr>
        <p:blipFill>
          <a:blip r:embed="rId1"/>
          <a:stretch>
            <a:fillRect/>
          </a:stretch>
        </p:blipFill>
        <p:spPr>
          <a:xfrm>
            <a:off x="646628" y="1936671"/>
            <a:ext cx="4438531" cy="5113615"/>
          </a:xfrm>
          <a:prstGeom prst="rect">
            <a:avLst/>
          </a:prstGeom>
        </p:spPr>
      </p:pic>
      <p:sp>
        <p:nvSpPr>
          <p:cNvPr id="5" name="Text 2"/>
          <p:cNvSpPr/>
          <p:nvPr/>
        </p:nvSpPr>
        <p:spPr>
          <a:xfrm>
            <a:off x="646628" y="7258050"/>
            <a:ext cx="6718935" cy="295632"/>
          </a:xfrm>
          <a:prstGeom prst="rect">
            <a:avLst/>
          </a:prstGeom>
          <a:noFill/>
          <a:ln/>
        </p:spPr>
        <p:txBody>
          <a:bodyPr wrap="none" lIns="0" tIns="0" rIns="0" bIns="0" rtlCol="0" anchor="t"/>
          <a:lstStyle/>
          <a:p>
            <a:pPr algn="l" indent="0" marL="0">
              <a:lnSpc>
                <a:spcPts val="2300"/>
              </a:lnSpc>
              <a:buNone/>
            </a:pPr>
            <a:endParaRPr lang="en-US" sz="1450" dirty="0"/>
          </a:p>
        </p:txBody>
      </p:sp>
      <p:pic>
        <p:nvPicPr>
          <p:cNvPr id="6" name="Image 1" descr="preencoded.png">    </p:cNvPr>
          <p:cNvPicPr>
            <a:picLocks noChangeAspect="1"/>
          </p:cNvPicPr>
          <p:nvPr/>
        </p:nvPicPr>
        <p:blipFill>
          <a:blip r:embed="rId2"/>
          <a:stretch>
            <a:fillRect/>
          </a:stretch>
        </p:blipFill>
        <p:spPr>
          <a:xfrm>
            <a:off x="7823954" y="1936671"/>
            <a:ext cx="6167318" cy="3844885"/>
          </a:xfrm>
          <a:prstGeom prst="rect">
            <a:avLst/>
          </a:prstGeom>
        </p:spPr>
      </p:pic>
      <p:sp>
        <p:nvSpPr>
          <p:cNvPr id="7" name="Text 3"/>
          <p:cNvSpPr/>
          <p:nvPr/>
        </p:nvSpPr>
        <p:spPr>
          <a:xfrm>
            <a:off x="7823954" y="5989320"/>
            <a:ext cx="6167318" cy="295632"/>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1088946"/>
            <a:ext cx="6172200" cy="77152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Technology Stack</a:t>
            </a:r>
            <a:endParaRPr lang="en-US" sz="4850" dirty="0"/>
          </a:p>
        </p:txBody>
      </p:sp>
      <p:sp>
        <p:nvSpPr>
          <p:cNvPr id="3" name="Text 1"/>
          <p:cNvSpPr/>
          <p:nvPr/>
        </p:nvSpPr>
        <p:spPr>
          <a:xfrm>
            <a:off x="864037" y="2477572"/>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Backend</a:t>
            </a:r>
            <a:endParaRPr lang="en-US" sz="2400" dirty="0"/>
          </a:p>
        </p:txBody>
      </p:sp>
      <p:sp>
        <p:nvSpPr>
          <p:cNvPr id="4" name="Text 2"/>
          <p:cNvSpPr/>
          <p:nvPr/>
        </p:nvSpPr>
        <p:spPr>
          <a:xfrm>
            <a:off x="864037" y="3110151"/>
            <a:ext cx="443900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ASP.NET MVC Framework (.NET 8)</a:t>
            </a:r>
            <a:endParaRPr lang="en-US" sz="1900" dirty="0"/>
          </a:p>
        </p:txBody>
      </p:sp>
      <p:sp>
        <p:nvSpPr>
          <p:cNvPr id="5" name="Text 3"/>
          <p:cNvSpPr/>
          <p:nvPr/>
        </p:nvSpPr>
        <p:spPr>
          <a:xfrm>
            <a:off x="864037" y="3986570"/>
            <a:ext cx="443900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C# Programming Language</a:t>
            </a:r>
            <a:endParaRPr lang="en-US" sz="1900" dirty="0"/>
          </a:p>
        </p:txBody>
      </p:sp>
      <p:sp>
        <p:nvSpPr>
          <p:cNvPr id="6" name="Text 4"/>
          <p:cNvSpPr/>
          <p:nvPr/>
        </p:nvSpPr>
        <p:spPr>
          <a:xfrm>
            <a:off x="864037" y="4467939"/>
            <a:ext cx="443900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Microsoft SQL Server Database</a:t>
            </a:r>
            <a:endParaRPr lang="en-US" sz="1900" dirty="0"/>
          </a:p>
        </p:txBody>
      </p:sp>
      <p:pic>
        <p:nvPicPr>
          <p:cNvPr id="7" name="Image 0" descr="preencoded.png">    </p:cNvPr>
          <p:cNvPicPr>
            <a:picLocks noChangeAspect="1"/>
          </p:cNvPicPr>
          <p:nvPr/>
        </p:nvPicPr>
        <p:blipFill>
          <a:blip r:embed="rId1"/>
          <a:stretch>
            <a:fillRect/>
          </a:stretch>
        </p:blipFill>
        <p:spPr>
          <a:xfrm>
            <a:off x="864037" y="5140643"/>
            <a:ext cx="1382554" cy="1382554"/>
          </a:xfrm>
          <a:prstGeom prst="rect">
            <a:avLst/>
          </a:prstGeom>
        </p:spPr>
      </p:pic>
      <p:sp>
        <p:nvSpPr>
          <p:cNvPr id="8" name="Text 5"/>
          <p:cNvSpPr/>
          <p:nvPr/>
        </p:nvSpPr>
        <p:spPr>
          <a:xfrm>
            <a:off x="5912882" y="2477572"/>
            <a:ext cx="3086100" cy="385763"/>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Frontend </a:t>
            </a:r>
            <a:endParaRPr lang="en-US" sz="2400" dirty="0"/>
          </a:p>
        </p:txBody>
      </p:sp>
      <p:sp>
        <p:nvSpPr>
          <p:cNvPr id="9" name="Text 6"/>
          <p:cNvSpPr/>
          <p:nvPr/>
        </p:nvSpPr>
        <p:spPr>
          <a:xfrm>
            <a:off x="5912882" y="3110151"/>
            <a:ext cx="363009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HTML5, CSS3, Bootstrap </a:t>
            </a:r>
            <a:endParaRPr lang="en-US" sz="1900" dirty="0"/>
          </a:p>
        </p:txBody>
      </p:sp>
      <p:sp>
        <p:nvSpPr>
          <p:cNvPr id="10" name="Text 7"/>
          <p:cNvSpPr/>
          <p:nvPr/>
        </p:nvSpPr>
        <p:spPr>
          <a:xfrm>
            <a:off x="5912882" y="3591520"/>
            <a:ext cx="363009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JavaScript, jQuery</a:t>
            </a:r>
            <a:endParaRPr lang="en-US" sz="1900" dirty="0"/>
          </a:p>
        </p:txBody>
      </p:sp>
      <p:sp>
        <p:nvSpPr>
          <p:cNvPr id="11" name="Text 8"/>
          <p:cNvSpPr/>
          <p:nvPr/>
        </p:nvSpPr>
        <p:spPr>
          <a:xfrm>
            <a:off x="5912882" y="4208740"/>
            <a:ext cx="3630097" cy="395049"/>
          </a:xfrm>
          <a:prstGeom prst="rect">
            <a:avLst/>
          </a:prstGeom>
          <a:noFill/>
          <a:ln/>
        </p:spPr>
        <p:txBody>
          <a:bodyPr wrap="none" lIns="0" tIns="0" rIns="0" bIns="0" rtlCol="0" anchor="t"/>
          <a:lstStyle/>
          <a:p>
            <a:pPr algn="l" indent="0" marL="0">
              <a:lnSpc>
                <a:spcPts val="3100"/>
              </a:lnSpc>
              <a:buNone/>
            </a:pPr>
            <a:endParaRPr lang="en-US" sz="1900" dirty="0"/>
          </a:p>
        </p:txBody>
      </p:sp>
      <p:sp>
        <p:nvSpPr>
          <p:cNvPr id="12" name="Text 9"/>
          <p:cNvSpPr/>
          <p:nvPr/>
        </p:nvSpPr>
        <p:spPr>
          <a:xfrm>
            <a:off x="5912882" y="4850606"/>
            <a:ext cx="3630097" cy="771525"/>
          </a:xfrm>
          <a:prstGeom prst="rect">
            <a:avLst/>
          </a:prstGeom>
          <a:noFill/>
          <a:ln/>
        </p:spPr>
        <p:txBody>
          <a:bodyPr wrap="squar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Tools &amp; Version Control</a:t>
            </a:r>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 :</a:t>
            </a:r>
            <a:endParaRPr lang="en-US" sz="2400" dirty="0"/>
          </a:p>
        </p:txBody>
      </p:sp>
      <p:sp>
        <p:nvSpPr>
          <p:cNvPr id="13" name="Text 10"/>
          <p:cNvSpPr/>
          <p:nvPr/>
        </p:nvSpPr>
        <p:spPr>
          <a:xfrm>
            <a:off x="5912882" y="5868948"/>
            <a:ext cx="363009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Git &amp; Github</a:t>
            </a:r>
            <a:endParaRPr lang="en-US" sz="1900" dirty="0"/>
          </a:p>
        </p:txBody>
      </p:sp>
      <p:sp>
        <p:nvSpPr>
          <p:cNvPr id="14" name="Text 11"/>
          <p:cNvSpPr/>
          <p:nvPr/>
        </p:nvSpPr>
        <p:spPr>
          <a:xfrm>
            <a:off x="5912882" y="6350317"/>
            <a:ext cx="363009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272525"/>
                </a:solidFill>
                <a:latin typeface="Inter" pitchFamily="34" charset="0"/>
                <a:ea typeface="Inter" pitchFamily="34" charset="-122"/>
                <a:cs typeface="Inter" pitchFamily="34" charset="-120"/>
              </a:rPr>
              <a:t>Figma</a:t>
            </a:r>
            <a:pPr algn="l" indent="0" marL="0">
              <a:lnSpc>
                <a:spcPts val="3100"/>
              </a:lnSpc>
              <a:buNone/>
            </a:pPr>
            <a:r>
              <a:rPr lang="en-US" sz="1900" dirty="0">
                <a:solidFill>
                  <a:srgbClr val="272525"/>
                </a:solidFill>
                <a:latin typeface="Inter" pitchFamily="34" charset="0"/>
                <a:ea typeface="Inter" pitchFamily="34" charset="-122"/>
                <a:cs typeface="Inter" pitchFamily="34" charset="-120"/>
              </a:rPr>
              <a:t> for UI/UX design</a:t>
            </a:r>
            <a:endParaRPr lang="en-US" sz="1900" dirty="0"/>
          </a:p>
        </p:txBody>
      </p:sp>
      <p:sp>
        <p:nvSpPr>
          <p:cNvPr id="15" name="Text 12"/>
          <p:cNvSpPr/>
          <p:nvPr/>
        </p:nvSpPr>
        <p:spPr>
          <a:xfrm>
            <a:off x="10152817" y="2452926"/>
            <a:ext cx="3628668" cy="395049"/>
          </a:xfrm>
          <a:prstGeom prst="rect">
            <a:avLst/>
          </a:prstGeom>
          <a:noFill/>
          <a:ln/>
        </p:spPr>
        <p:txBody>
          <a:bodyPr wrap="none" lIns="0" tIns="0" rIns="0" bIns="0" rtlCol="0" anchor="t"/>
          <a:lstStyle/>
          <a:p>
            <a:pPr algn="l" indent="0" marL="0">
              <a:lnSpc>
                <a:spcPts val="3100"/>
              </a:lnSpc>
              <a:buNone/>
            </a:pPr>
            <a:endParaRPr lang="en-US" sz="1900" dirty="0"/>
          </a:p>
        </p:txBody>
      </p:sp>
      <p:pic>
        <p:nvPicPr>
          <p:cNvPr id="16" name="Image 1" descr="preencoded.png">    </p:cNvPr>
          <p:cNvPicPr>
            <a:picLocks noChangeAspect="1"/>
          </p:cNvPicPr>
          <p:nvPr/>
        </p:nvPicPr>
        <p:blipFill>
          <a:blip r:embed="rId2"/>
          <a:stretch>
            <a:fillRect/>
          </a:stretch>
        </p:blipFill>
        <p:spPr>
          <a:xfrm>
            <a:off x="10152817" y="3125629"/>
            <a:ext cx="1075253" cy="1075253"/>
          </a:xfrm>
          <a:prstGeom prst="rect">
            <a:avLst/>
          </a:prstGeom>
        </p:spPr>
      </p:pic>
      <p:pic>
        <p:nvPicPr>
          <p:cNvPr id="17" name="Image 2" descr="preencoded.png">    </p:cNvPr>
          <p:cNvPicPr>
            <a:picLocks noChangeAspect="1"/>
          </p:cNvPicPr>
          <p:nvPr/>
        </p:nvPicPr>
        <p:blipFill>
          <a:blip r:embed="rId3"/>
          <a:stretch>
            <a:fillRect/>
          </a:stretch>
        </p:blipFill>
        <p:spPr>
          <a:xfrm>
            <a:off x="10152817" y="4478536"/>
            <a:ext cx="987504" cy="987504"/>
          </a:xfrm>
          <a:prstGeom prst="rect">
            <a:avLst/>
          </a:prstGeom>
        </p:spPr>
      </p:pic>
      <p:pic>
        <p:nvPicPr>
          <p:cNvPr id="18" name="Image 3" descr="preencoded.png">    </p:cNvPr>
          <p:cNvPicPr>
            <a:picLocks noChangeAspect="1"/>
          </p:cNvPicPr>
          <p:nvPr/>
        </p:nvPicPr>
        <p:blipFill>
          <a:blip r:embed="rId4"/>
          <a:stretch>
            <a:fillRect/>
          </a:stretch>
        </p:blipFill>
        <p:spPr>
          <a:xfrm>
            <a:off x="10152817" y="5743694"/>
            <a:ext cx="1119188" cy="11191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5462" y="656392"/>
            <a:ext cx="5354479" cy="455057"/>
          </a:xfrm>
          <a:prstGeom prst="rect">
            <a:avLst/>
          </a:prstGeom>
          <a:noFill/>
          <a:ln/>
        </p:spPr>
        <p:txBody>
          <a:bodyPr wrap="none" lIns="0" tIns="0" rIns="0" bIns="0" rtlCol="0" anchor="t"/>
          <a:lstStyle/>
          <a:p>
            <a:pPr algn="l" indent="0" marL="0">
              <a:lnSpc>
                <a:spcPts val="3500"/>
              </a:lnSpc>
              <a:buNone/>
            </a:pPr>
            <a:r>
              <a:rPr lang="en-US" sz="2800" b="1" dirty="0">
                <a:solidFill>
                  <a:srgbClr val="000000"/>
                </a:solidFill>
                <a:latin typeface="Inter Bold" pitchFamily="34" charset="0"/>
                <a:ea typeface="Inter Bold" pitchFamily="34" charset="-122"/>
                <a:cs typeface="Inter Bold" pitchFamily="34" charset="-120"/>
              </a:rPr>
              <a:t>Where We're Headed Next </a:t>
            </a:r>
            <a:pPr algn="l" indent="0" marL="0">
              <a:lnSpc>
                <a:spcPts val="3500"/>
              </a:lnSpc>
              <a:buNone/>
            </a:pPr>
            <a:r>
              <a:rPr lang="en-US" sz="2800" b="1" dirty="0">
                <a:solidFill>
                  <a:srgbClr val="000000"/>
                </a:solidFill>
                <a:latin typeface="Inter Bold" pitchFamily="34" charset="0"/>
                <a:ea typeface="Inter Bold" pitchFamily="34" charset="-122"/>
                <a:cs typeface="Inter Bold" pitchFamily="34" charset="-120"/>
              </a:rPr>
              <a:t>🔮</a:t>
            </a:r>
            <a:pPr algn="l" indent="0" marL="0">
              <a:lnSpc>
                <a:spcPts val="3500"/>
              </a:lnSpc>
              <a:buNone/>
            </a:pPr>
            <a:r>
              <a:rPr lang="en-US" sz="2800" b="1" dirty="0">
                <a:solidFill>
                  <a:srgbClr val="000000"/>
                </a:solidFill>
                <a:latin typeface="Inter Bold" pitchFamily="34" charset="0"/>
                <a:ea typeface="Inter Bold" pitchFamily="34" charset="-122"/>
                <a:cs typeface="Inter Bold" pitchFamily="34" charset="-120"/>
              </a:rPr>
              <a:t>?</a:t>
            </a:r>
            <a:endParaRPr lang="en-US" sz="2800" dirty="0"/>
          </a:p>
        </p:txBody>
      </p:sp>
      <p:pic>
        <p:nvPicPr>
          <p:cNvPr id="3" name="Image 0" descr="preencoded.png">    </p:cNvPr>
          <p:cNvPicPr>
            <a:picLocks noChangeAspect="1"/>
          </p:cNvPicPr>
          <p:nvPr/>
        </p:nvPicPr>
        <p:blipFill>
          <a:blip r:embed="rId1"/>
          <a:stretch>
            <a:fillRect/>
          </a:stretch>
        </p:blipFill>
        <p:spPr>
          <a:xfrm>
            <a:off x="835462" y="1648420"/>
            <a:ext cx="4190643" cy="5659398"/>
          </a:xfrm>
          <a:prstGeom prst="rect">
            <a:avLst/>
          </a:prstGeom>
        </p:spPr>
      </p:pic>
      <p:sp>
        <p:nvSpPr>
          <p:cNvPr id="4" name="Text 1"/>
          <p:cNvSpPr/>
          <p:nvPr/>
        </p:nvSpPr>
        <p:spPr>
          <a:xfrm>
            <a:off x="6259711" y="1594723"/>
            <a:ext cx="7542728" cy="381952"/>
          </a:xfrm>
          <a:prstGeom prst="rect">
            <a:avLst/>
          </a:prstGeom>
          <a:noFill/>
          <a:ln/>
        </p:spPr>
        <p:txBody>
          <a:bodyPr wrap="none" lIns="0" tIns="0" rIns="0" bIns="0" rtlCol="0" anchor="t"/>
          <a:lstStyle/>
          <a:p>
            <a:pPr algn="l" indent="0" marL="0">
              <a:lnSpc>
                <a:spcPts val="3000"/>
              </a:lnSpc>
              <a:buNone/>
            </a:pPr>
            <a:endParaRPr lang="en-US" sz="1850" dirty="0"/>
          </a:p>
        </p:txBody>
      </p:sp>
      <p:sp>
        <p:nvSpPr>
          <p:cNvPr id="5" name="Text 2"/>
          <p:cNvSpPr/>
          <p:nvPr/>
        </p:nvSpPr>
        <p:spPr>
          <a:xfrm>
            <a:off x="6259711" y="2191464"/>
            <a:ext cx="7542728" cy="763905"/>
          </a:xfrm>
          <a:prstGeom prst="rect">
            <a:avLst/>
          </a:prstGeom>
          <a:noFill/>
          <a:ln/>
        </p:spPr>
        <p:txBody>
          <a:bodyPr wrap="square" lIns="0" tIns="0" rIns="0" bIns="0" rtlCol="0" anchor="t"/>
          <a:lstStyle/>
          <a:p>
            <a:pPr algn="l" marL="342900" indent="-342900">
              <a:lnSpc>
                <a:spcPts val="3000"/>
              </a:lnSpc>
              <a:buSzPct val="100000"/>
              <a:buFont typeface="+mj-lt"/>
              <a:buAutoNum type="arabicPeriod" startAt="1"/>
            </a:pPr>
            <a:r>
              <a:rPr lang="en-US" sz="1850" b="1" dirty="0">
                <a:solidFill>
                  <a:srgbClr val="272525"/>
                </a:solidFill>
                <a:latin typeface="Inter" pitchFamily="34" charset="0"/>
                <a:ea typeface="Inter" pitchFamily="34" charset="-122"/>
                <a:cs typeface="Inter" pitchFamily="34" charset="-120"/>
              </a:rPr>
              <a:t>AR Virtual Try-On</a:t>
            </a:r>
            <a:pPr algn="l" indent="0" marL="0">
              <a:lnSpc>
                <a:spcPts val="3000"/>
              </a:lnSpc>
              <a:buNone/>
            </a:pPr>
            <a:r>
              <a:rPr lang="en-US" sz="1850" dirty="0">
                <a:solidFill>
                  <a:srgbClr val="272525"/>
                </a:solidFill>
                <a:latin typeface="Inter" pitchFamily="34" charset="0"/>
                <a:ea typeface="Inter" pitchFamily="34" charset="-122"/>
                <a:cs typeface="Inter" pitchFamily="34" charset="-120"/>
              </a:rPr>
              <a:t>: Let customers "wear" clothes using their camera.</a:t>
            </a:r>
            <a:endParaRPr lang="en-US" sz="1850" dirty="0"/>
          </a:p>
        </p:txBody>
      </p:sp>
      <p:sp>
        <p:nvSpPr>
          <p:cNvPr id="6" name="Text 3"/>
          <p:cNvSpPr/>
          <p:nvPr/>
        </p:nvSpPr>
        <p:spPr>
          <a:xfrm>
            <a:off x="6259711" y="3038832"/>
            <a:ext cx="7542728" cy="763905"/>
          </a:xfrm>
          <a:prstGeom prst="rect">
            <a:avLst/>
          </a:prstGeom>
          <a:noFill/>
          <a:ln/>
        </p:spPr>
        <p:txBody>
          <a:bodyPr wrap="square" lIns="0" tIns="0" rIns="0" bIns="0" rtlCol="0" anchor="t"/>
          <a:lstStyle/>
          <a:p>
            <a:pPr algn="l" marL="342900" indent="-342900">
              <a:lnSpc>
                <a:spcPts val="3000"/>
              </a:lnSpc>
              <a:buSzPct val="100000"/>
              <a:buFont typeface="+mj-lt"/>
              <a:buAutoNum type="arabicPeriod" startAt="2"/>
            </a:pPr>
            <a:r>
              <a:rPr lang="en-US" sz="1850" b="1" dirty="0">
                <a:solidFill>
                  <a:srgbClr val="272525"/>
                </a:solidFill>
                <a:latin typeface="Inter" pitchFamily="34" charset="0"/>
                <a:ea typeface="Inter" pitchFamily="34" charset="-122"/>
                <a:cs typeface="Inter" pitchFamily="34" charset="-120"/>
              </a:rPr>
              <a:t>AI-Powered Style Assistant:</a:t>
            </a:r>
            <a:pPr algn="l" indent="0" marL="0">
              <a:lnSpc>
                <a:spcPts val="3000"/>
              </a:lnSpc>
              <a:buNone/>
            </a:pPr>
            <a:r>
              <a:rPr lang="en-US" sz="1850" dirty="0">
                <a:solidFill>
                  <a:srgbClr val="272525"/>
                </a:solidFill>
                <a:latin typeface="Inter" pitchFamily="34" charset="0"/>
                <a:ea typeface="Inter" pitchFamily="34" charset="-122"/>
                <a:cs typeface="Inter" pitchFamily="34" charset="-120"/>
              </a:rPr>
              <a:t> Chatbot recommending outfits based on preferences.</a:t>
            </a:r>
            <a:endParaRPr lang="en-US" sz="1850" dirty="0"/>
          </a:p>
        </p:txBody>
      </p:sp>
      <p:sp>
        <p:nvSpPr>
          <p:cNvPr id="7" name="Text 4"/>
          <p:cNvSpPr/>
          <p:nvPr/>
        </p:nvSpPr>
        <p:spPr>
          <a:xfrm>
            <a:off x="6259711" y="3886200"/>
            <a:ext cx="7542728" cy="381952"/>
          </a:xfrm>
          <a:prstGeom prst="rect">
            <a:avLst/>
          </a:prstGeom>
          <a:noFill/>
          <a:ln/>
        </p:spPr>
        <p:txBody>
          <a:bodyPr wrap="none" lIns="0" tIns="0" rIns="0" bIns="0" rtlCol="0" anchor="t"/>
          <a:lstStyle/>
          <a:p>
            <a:pPr algn="l" marL="342900" indent="-342900">
              <a:lnSpc>
                <a:spcPts val="3000"/>
              </a:lnSpc>
              <a:buSzPct val="100000"/>
              <a:buFont typeface="+mj-lt"/>
              <a:buAutoNum type="arabicPeriod" startAt="3"/>
            </a:pPr>
            <a:r>
              <a:rPr lang="en-US" sz="1850" b="1" dirty="0">
                <a:solidFill>
                  <a:srgbClr val="272525"/>
                </a:solidFill>
                <a:latin typeface="Inter" pitchFamily="34" charset="0"/>
                <a:ea typeface="Inter" pitchFamily="34" charset="-122"/>
                <a:cs typeface="Inter" pitchFamily="34" charset="-120"/>
              </a:rPr>
              <a:t>3D Product Previews</a:t>
            </a:r>
            <a:pPr algn="l" indent="0" marL="0">
              <a:lnSpc>
                <a:spcPts val="3000"/>
              </a:lnSpc>
              <a:buNone/>
            </a:pPr>
            <a:r>
              <a:rPr lang="en-US" sz="1850" dirty="0">
                <a:solidFill>
                  <a:srgbClr val="272525"/>
                </a:solidFill>
                <a:latin typeface="Inter" pitchFamily="34" charset="0"/>
                <a:ea typeface="Inter" pitchFamily="34" charset="-122"/>
                <a:cs typeface="Inter" pitchFamily="34" charset="-120"/>
              </a:rPr>
              <a:t>: Rotatable, zoomable garment views.</a:t>
            </a:r>
            <a:endParaRPr lang="en-US" sz="1850" dirty="0"/>
          </a:p>
        </p:txBody>
      </p:sp>
      <p:sp>
        <p:nvSpPr>
          <p:cNvPr id="8" name="Text 5"/>
          <p:cNvSpPr/>
          <p:nvPr/>
        </p:nvSpPr>
        <p:spPr>
          <a:xfrm>
            <a:off x="6259711" y="4351615"/>
            <a:ext cx="7542728" cy="381952"/>
          </a:xfrm>
          <a:prstGeom prst="rect">
            <a:avLst/>
          </a:prstGeom>
          <a:noFill/>
          <a:ln/>
        </p:spPr>
        <p:txBody>
          <a:bodyPr wrap="none" lIns="0" tIns="0" rIns="0" bIns="0" rtlCol="0" anchor="t"/>
          <a:lstStyle/>
          <a:p>
            <a:pPr algn="l" marL="342900" indent="-342900">
              <a:lnSpc>
                <a:spcPts val="3000"/>
              </a:lnSpc>
              <a:buSzPct val="100000"/>
              <a:buFont typeface="+mj-lt"/>
              <a:buAutoNum type="arabicPeriod" startAt="4"/>
            </a:pPr>
            <a:r>
              <a:rPr lang="en-US" sz="1850" b="1" dirty="0">
                <a:solidFill>
                  <a:srgbClr val="272525"/>
                </a:solidFill>
                <a:latin typeface="Inter" pitchFamily="34" charset="0"/>
                <a:ea typeface="Inter" pitchFamily="34" charset="-122"/>
                <a:cs typeface="Inter" pitchFamily="34" charset="-120"/>
              </a:rPr>
              <a:t>Customer reviews and ratings.</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4163497"/>
            <a:ext cx="6172200" cy="77914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What You Get </a:t>
            </a:r>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a:t>
            </a:r>
            <a:endParaRPr lang="en-US" sz="4850" dirty="0"/>
          </a:p>
        </p:txBody>
      </p:sp>
      <p:sp>
        <p:nvSpPr>
          <p:cNvPr id="4" name="Text 1"/>
          <p:cNvSpPr/>
          <p:nvPr/>
        </p:nvSpPr>
        <p:spPr>
          <a:xfrm>
            <a:off x="864037" y="5312926"/>
            <a:ext cx="12902327"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ملفات الموقع بالكامل</a:t>
            </a:r>
            <a:endParaRPr lang="en-US" sz="1900" dirty="0"/>
          </a:p>
        </p:txBody>
      </p:sp>
      <p:sp>
        <p:nvSpPr>
          <p:cNvPr id="5" name="Text 2"/>
          <p:cNvSpPr/>
          <p:nvPr/>
        </p:nvSpPr>
        <p:spPr>
          <a:xfrm>
            <a:off x="864037" y="5794296"/>
            <a:ext cx="12902327"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ملفات التصميم (Figma أو XD)</a:t>
            </a:r>
            <a:endParaRPr lang="en-US" sz="1900" dirty="0"/>
          </a:p>
        </p:txBody>
      </p:sp>
      <p:sp>
        <p:nvSpPr>
          <p:cNvPr id="6" name="Text 3"/>
          <p:cNvSpPr/>
          <p:nvPr/>
        </p:nvSpPr>
        <p:spPr>
          <a:xfrm>
            <a:off x="864037" y="6275665"/>
            <a:ext cx="12902327"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إمكانية تعديل حسب الطلب</a:t>
            </a:r>
            <a:endParaRPr lang="en-US" sz="1900" dirty="0"/>
          </a:p>
        </p:txBody>
      </p:sp>
      <p:sp>
        <p:nvSpPr>
          <p:cNvPr id="7" name="Text 4"/>
          <p:cNvSpPr/>
          <p:nvPr/>
        </p:nvSpPr>
        <p:spPr>
          <a:xfrm>
            <a:off x="864037" y="6757035"/>
            <a:ext cx="12902327"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دعم بسيط لبدء التشغيل لو حابين</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72095" y="389811"/>
            <a:ext cx="4578787" cy="450652"/>
          </a:xfrm>
          <a:prstGeom prst="rect">
            <a:avLst/>
          </a:prstGeom>
          <a:noFill/>
          <a:ln/>
        </p:spPr>
        <p:txBody>
          <a:bodyPr wrap="none" lIns="0" tIns="0" rIns="0" bIns="0" rtlCol="0" anchor="t"/>
          <a:lstStyle/>
          <a:p>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a:t>
            </a:r>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 Serving Our Customers</a:t>
            </a:r>
            <a:endParaRPr lang="en-US" sz="2750" dirty="0"/>
          </a:p>
        </p:txBody>
      </p:sp>
      <p:sp>
        <p:nvSpPr>
          <p:cNvPr id="3" name="Text 1"/>
          <p:cNvSpPr/>
          <p:nvPr/>
        </p:nvSpPr>
        <p:spPr>
          <a:xfrm>
            <a:off x="572095" y="1123950"/>
            <a:ext cx="13486209" cy="226814"/>
          </a:xfrm>
          <a:prstGeom prst="rect">
            <a:avLst/>
          </a:prstGeom>
          <a:noFill/>
          <a:ln/>
        </p:spPr>
        <p:txBody>
          <a:bodyPr wrap="none" lIns="0" tIns="0" rIns="0" bIns="0" rtlCol="0" anchor="t"/>
          <a:lstStyle/>
          <a:p>
            <a:pPr algn="l" indent="0" marL="0">
              <a:lnSpc>
                <a:spcPts val="1750"/>
              </a:lnSpc>
              <a:buNone/>
            </a:pPr>
            <a:endParaRPr lang="en-US" sz="1100" dirty="0"/>
          </a:p>
        </p:txBody>
      </p:sp>
      <p:sp>
        <p:nvSpPr>
          <p:cNvPr id="4" name="Text 2"/>
          <p:cNvSpPr/>
          <p:nvPr/>
        </p:nvSpPr>
        <p:spPr>
          <a:xfrm>
            <a:off x="784741" y="1722834"/>
            <a:ext cx="12471916" cy="265747"/>
          </a:xfrm>
          <a:prstGeom prst="rect">
            <a:avLst/>
          </a:prstGeom>
          <a:noFill/>
          <a:ln/>
        </p:spPr>
        <p:txBody>
          <a:bodyPr wrap="none" lIns="0" tIns="0" rIns="0" bIns="0" rtlCol="0" anchor="t"/>
          <a:lstStyle/>
          <a:p>
            <a:pPr rtl="1" algn="l" indent="0" marL="0">
              <a:lnSpc>
                <a:spcPts val="2050"/>
              </a:lnSpc>
              <a:buNone/>
            </a:pPr>
            <a:r>
              <a:rPr lang="en-US" sz="1650" b="1" dirty="0">
                <a:solidFill>
                  <a:srgbClr val="000000"/>
                </a:solidFill>
                <a:latin typeface="Inter Bold" pitchFamily="34" charset="0"/>
                <a:ea typeface="Inter Bold" pitchFamily="34" charset="-122"/>
                <a:cs typeface="Inter Bold" pitchFamily="34" charset="-120"/>
              </a:rPr>
              <a:t>صممنا الموقع مع وضع عملائك في الاعتبار — ونحن هنا لدعمك حتى بعد تسليم المشروع.                                                                                                       </a:t>
            </a:r>
            <a:endParaRPr lang="en-US" sz="1650" dirty="0"/>
          </a:p>
        </p:txBody>
      </p:sp>
      <p:pic>
        <p:nvPicPr>
          <p:cNvPr id="5" name="Image 0" descr="preencoded.png">    </p:cNvPr>
          <p:cNvPicPr>
            <a:picLocks noChangeAspect="1"/>
          </p:cNvPicPr>
          <p:nvPr/>
        </p:nvPicPr>
        <p:blipFill>
          <a:blip r:embed="rId1"/>
          <a:stretch>
            <a:fillRect/>
          </a:stretch>
        </p:blipFill>
        <p:spPr>
          <a:xfrm>
            <a:off x="5225891" y="2201228"/>
            <a:ext cx="4391144" cy="4391144"/>
          </a:xfrm>
          <a:prstGeom prst="rect">
            <a:avLst/>
          </a:prstGeom>
        </p:spPr>
      </p:pic>
      <p:sp>
        <p:nvSpPr>
          <p:cNvPr id="6" name="Text 3"/>
          <p:cNvSpPr/>
          <p:nvPr/>
        </p:nvSpPr>
        <p:spPr>
          <a:xfrm>
            <a:off x="784741" y="6751796"/>
            <a:ext cx="13273564" cy="937736"/>
          </a:xfrm>
          <a:prstGeom prst="rect">
            <a:avLst/>
          </a:prstGeom>
          <a:noFill/>
          <a:ln/>
        </p:spPr>
        <p:txBody>
          <a:bodyPr wrap="square" lIns="0" tIns="0" rIns="0" bIns="0" rtlCol="0" anchor="t"/>
          <a:lstStyle/>
          <a:p>
            <a:pPr rtl="1" algn="r" indent="0" marL="0">
              <a:lnSpc>
                <a:spcPts val="1750"/>
              </a:lnSpc>
              <a:buNone/>
            </a:pPr>
            <a:r>
              <a:rPr lang="en-US" sz="1100" dirty="0">
                <a:solidFill>
                  <a:srgbClr val="000000"/>
                </a:solidFill>
                <a:latin typeface="Inter" pitchFamily="34" charset="0"/>
                <a:ea typeface="Inter" pitchFamily="34" charset="-122"/>
                <a:cs typeface="Inter" pitchFamily="34" charset="-120"/>
              </a:rPr>
              <a:t>✅</a:t>
            </a:r>
            <a:pPr rtl="1" algn="r" indent="0" marL="0">
              <a:lnSpc>
                <a:spcPts val="1750"/>
              </a:lnSpc>
              <a:buNone/>
            </a:pPr>
            <a:r>
              <a:rPr lang="en-US" sz="1100" dirty="0">
                <a:solidFill>
                  <a:srgbClr val="272525"/>
                </a:solidFill>
                <a:latin typeface="Inter" pitchFamily="34" charset="0"/>
                <a:ea typeface="Inter" pitchFamily="34" charset="-122"/>
                <a:cs typeface="Inter" pitchFamily="34" charset="-120"/>
              </a:rPr>
              <a:t> تجربة مستخدم سهلة: تصميم نظيف وتنقل سلس لتحقيق أفضل تجربة للعملاء.</a:t>
            </a:r>
            <a:pPr rtl="1" algn="r" indent="0" marL="0">
              <a:lnSpc>
                <a:spcPts val="1750"/>
              </a:lnSpc>
              <a:buNone/>
            </a:pPr>
            <a:r>
              <a:rPr lang="en-US" sz="1100" dirty="0">
                <a:solidFill>
                  <a:srgbClr val="272525"/>
                </a:solidFill>
                <a:latin typeface="Inter" pitchFamily="34" charset="0"/>
                <a:ea typeface="Inter" pitchFamily="34" charset="-122"/>
                <a:cs typeface="Inter" pitchFamily="34" charset="-120"/>
              </a:rPr>
              <a:t>
</a:t>
            </a:r>
            <a:pPr rtl="1" algn="r" indent="0" marL="0">
              <a:lnSpc>
                <a:spcPts val="1750"/>
              </a:lnSpc>
              <a:buNone/>
            </a:pPr>
            <a:r>
              <a:rPr lang="en-US" sz="1100" dirty="0">
                <a:solidFill>
                  <a:srgbClr val="000000"/>
                </a:solidFill>
                <a:latin typeface="Inter" pitchFamily="34" charset="0"/>
                <a:ea typeface="Inter" pitchFamily="34" charset="-122"/>
                <a:cs typeface="Inter" pitchFamily="34" charset="-120"/>
              </a:rPr>
              <a:t>✅</a:t>
            </a:r>
            <a:pPr rtl="1" algn="r" indent="0" marL="0">
              <a:lnSpc>
                <a:spcPts val="1750"/>
              </a:lnSpc>
              <a:buNone/>
            </a:pPr>
            <a:r>
              <a:rPr lang="en-US" sz="1100" dirty="0">
                <a:solidFill>
                  <a:srgbClr val="272525"/>
                </a:solidFill>
                <a:latin typeface="Inter" pitchFamily="34" charset="0"/>
                <a:ea typeface="Inter" pitchFamily="34" charset="-122"/>
                <a:cs typeface="Inter" pitchFamily="34" charset="-120"/>
              </a:rPr>
              <a:t> تصميم متجاوب: يعمل بشكل مثالي على جميع الأجهزة.</a:t>
            </a:r>
            <a:pPr rtl="1" algn="r" indent="0" marL="0">
              <a:lnSpc>
                <a:spcPts val="1750"/>
              </a:lnSpc>
              <a:buNone/>
            </a:pPr>
            <a:r>
              <a:rPr lang="en-US" sz="1100" dirty="0">
                <a:solidFill>
                  <a:srgbClr val="272525"/>
                </a:solidFill>
                <a:latin typeface="Inter" pitchFamily="34" charset="0"/>
                <a:ea typeface="Inter" pitchFamily="34" charset="-122"/>
                <a:cs typeface="Inter" pitchFamily="34" charset="-120"/>
              </a:rPr>
              <a:t>
</a:t>
            </a:r>
            <a:pPr rtl="1" algn="r" indent="0" marL="0">
              <a:lnSpc>
                <a:spcPts val="1750"/>
              </a:lnSpc>
              <a:buNone/>
            </a:pPr>
            <a:r>
              <a:rPr lang="en-US" sz="1100" dirty="0">
                <a:solidFill>
                  <a:srgbClr val="000000"/>
                </a:solidFill>
                <a:latin typeface="Inter" pitchFamily="34" charset="0"/>
                <a:ea typeface="Inter" pitchFamily="34" charset="-122"/>
                <a:cs typeface="Inter" pitchFamily="34" charset="-120"/>
              </a:rPr>
              <a:t>✅</a:t>
            </a:r>
            <a:pPr rtl="1" algn="r" indent="0" marL="0">
              <a:lnSpc>
                <a:spcPts val="1750"/>
              </a:lnSpc>
              <a:buNone/>
            </a:pPr>
            <a:r>
              <a:rPr lang="en-US" sz="1100" dirty="0">
                <a:solidFill>
                  <a:srgbClr val="272525"/>
                </a:solidFill>
                <a:latin typeface="Inter" pitchFamily="34" charset="0"/>
                <a:ea typeface="Inter" pitchFamily="34" charset="-122"/>
                <a:cs typeface="Inter" pitchFamily="34" charset="-120"/>
              </a:rPr>
              <a:t> دعم ما بعد البيع: نقدم خدمة ما بعد البيع لمساعدتك في البدء، وإجراء التعديلات، والإجابة على أي أسئلة فنية.</a:t>
            </a:r>
            <a:pPr rtl="1" algn="r" indent="0" marL="0">
              <a:lnSpc>
                <a:spcPts val="1750"/>
              </a:lnSpc>
              <a:buNone/>
            </a:pPr>
            <a:r>
              <a:rPr lang="en-US" sz="1100" dirty="0">
                <a:solidFill>
                  <a:srgbClr val="272525"/>
                </a:solidFill>
                <a:latin typeface="Inter" pitchFamily="34" charset="0"/>
                <a:ea typeface="Inter" pitchFamily="34" charset="-122"/>
                <a:cs typeface="Inter" pitchFamily="34" charset="-120"/>
              </a:rPr>
              <a:t>
</a:t>
            </a:r>
            <a:pPr rtl="1" algn="r" indent="0" marL="0">
              <a:lnSpc>
                <a:spcPts val="1750"/>
              </a:lnSpc>
              <a:buNone/>
            </a:pPr>
            <a:r>
              <a:rPr lang="en-US" sz="1100" dirty="0">
                <a:solidFill>
                  <a:srgbClr val="000000"/>
                </a:solidFill>
                <a:latin typeface="Inter" pitchFamily="34" charset="0"/>
                <a:ea typeface="Inter" pitchFamily="34" charset="-122"/>
                <a:cs typeface="Inter" pitchFamily="34" charset="-120"/>
              </a:rPr>
              <a:t>✅</a:t>
            </a:r>
            <a:pPr rtl="1" algn="r" indent="0" marL="0">
              <a:lnSpc>
                <a:spcPts val="1750"/>
              </a:lnSpc>
              <a:buNone/>
            </a:pPr>
            <a:r>
              <a:rPr lang="en-US" sz="1100" dirty="0">
                <a:solidFill>
                  <a:srgbClr val="272525"/>
                </a:solidFill>
                <a:latin typeface="Inter" pitchFamily="34" charset="0"/>
                <a:ea typeface="Inter" pitchFamily="34" charset="-122"/>
                <a:cs typeface="Inter" pitchFamily="34" charset="-120"/>
              </a:rPr>
              <a:t> مساعدة تخصيص إضافية: يمكننا مساعدتك في تعديل الموقع ليناسب علامتك التجارية بشكل أفضل.</a:t>
            </a:r>
            <a:endParaRPr lang="en-US" sz="1100" dirty="0"/>
          </a:p>
        </p:txBody>
      </p:sp>
      <p:sp>
        <p:nvSpPr>
          <p:cNvPr id="7" name="Shape 4"/>
          <p:cNvSpPr/>
          <p:nvPr/>
        </p:nvSpPr>
        <p:spPr>
          <a:xfrm>
            <a:off x="572095" y="1510189"/>
            <a:ext cx="15240" cy="6338768"/>
          </a:xfrm>
          <a:prstGeom prst="rect">
            <a:avLst/>
          </a:prstGeom>
          <a:solidFill>
            <a:srgbClr val="4950BC"/>
          </a:solid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94163" y="1985486"/>
            <a:ext cx="6172200" cy="771525"/>
          </a:xfrm>
          <a:prstGeom prst="rect">
            <a:avLst/>
          </a:prstGeom>
          <a:noFill/>
          <a:ln/>
        </p:spPr>
        <p:txBody>
          <a:bodyPr wrap="none" lIns="0" tIns="0" rIns="0" bIns="0" rtlCol="0" anchor="t"/>
          <a:lstStyle/>
          <a:p>
            <a:pPr rtl="1" algn="r"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 صناع العمل</a:t>
            </a:r>
            <a:endParaRPr lang="en-US" sz="4850" dirty="0"/>
          </a:p>
        </p:txBody>
      </p:sp>
      <p:sp>
        <p:nvSpPr>
          <p:cNvPr id="3" name="Text 1"/>
          <p:cNvSpPr/>
          <p:nvPr/>
        </p:nvSpPr>
        <p:spPr>
          <a:xfrm>
            <a:off x="864037" y="3250763"/>
            <a:ext cx="12902327"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إبراهيم الماحي</a:t>
            </a:r>
            <a:endParaRPr lang="en-US" sz="1900" dirty="0"/>
          </a:p>
        </p:txBody>
      </p:sp>
      <p:sp>
        <p:nvSpPr>
          <p:cNvPr id="4" name="Text 2"/>
          <p:cNvSpPr/>
          <p:nvPr/>
        </p:nvSpPr>
        <p:spPr>
          <a:xfrm>
            <a:off x="864037" y="3732133"/>
            <a:ext cx="12902327"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حنين وائل</a:t>
            </a:r>
            <a:endParaRPr lang="en-US" sz="1900" dirty="0"/>
          </a:p>
        </p:txBody>
      </p:sp>
      <p:sp>
        <p:nvSpPr>
          <p:cNvPr id="5" name="Text 3"/>
          <p:cNvSpPr/>
          <p:nvPr/>
        </p:nvSpPr>
        <p:spPr>
          <a:xfrm>
            <a:off x="864037" y="4213503"/>
            <a:ext cx="12902327"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إيمان محمد</a:t>
            </a:r>
            <a:endParaRPr lang="en-US" sz="1900" dirty="0"/>
          </a:p>
        </p:txBody>
      </p:sp>
      <p:sp>
        <p:nvSpPr>
          <p:cNvPr id="6" name="Text 4"/>
          <p:cNvSpPr/>
          <p:nvPr/>
        </p:nvSpPr>
        <p:spPr>
          <a:xfrm>
            <a:off x="864037" y="4694873"/>
            <a:ext cx="12902327"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فادي عادل</a:t>
            </a:r>
            <a:endParaRPr lang="en-US" sz="1900" dirty="0"/>
          </a:p>
        </p:txBody>
      </p:sp>
      <p:sp>
        <p:nvSpPr>
          <p:cNvPr id="7" name="Text 5"/>
          <p:cNvSpPr/>
          <p:nvPr/>
        </p:nvSpPr>
        <p:spPr>
          <a:xfrm>
            <a:off x="864037" y="5176242"/>
            <a:ext cx="12902327"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أحمد ناجي</a:t>
            </a:r>
            <a:endParaRPr lang="en-US" sz="1900" dirty="0"/>
          </a:p>
        </p:txBody>
      </p:sp>
      <p:sp>
        <p:nvSpPr>
          <p:cNvPr id="8" name="Text 6"/>
          <p:cNvSpPr/>
          <p:nvPr/>
        </p:nvSpPr>
        <p:spPr>
          <a:xfrm>
            <a:off x="864037" y="5848945"/>
            <a:ext cx="12902327" cy="395049"/>
          </a:xfrm>
          <a:prstGeom prst="rect">
            <a:avLst/>
          </a:prstGeom>
          <a:noFill/>
          <a:ln/>
        </p:spPr>
        <p:txBody>
          <a:bodyPr wrap="none" lIns="0" tIns="0" rIns="0" bIns="0" rtlCol="0" anchor="t"/>
          <a:lstStyle/>
          <a:p>
            <a:pPr algn="r" indent="0" marL="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476262"/>
            <a:ext cx="6172200" cy="77152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Why “La Roze”?</a:t>
            </a:r>
            <a:endParaRPr lang="en-US" sz="4850" dirty="0"/>
          </a:p>
        </p:txBody>
      </p:sp>
      <p:sp>
        <p:nvSpPr>
          <p:cNvPr id="3" name="Text 1"/>
          <p:cNvSpPr/>
          <p:nvPr/>
        </p:nvSpPr>
        <p:spPr>
          <a:xfrm>
            <a:off x="1234321" y="3827859"/>
            <a:ext cx="12532043"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متجر إلكتروني جاهز لبيع الملابس والإكسسوارات</a:t>
            </a:r>
            <a:endParaRPr lang="en-US" sz="1900" dirty="0"/>
          </a:p>
        </p:txBody>
      </p:sp>
      <p:sp>
        <p:nvSpPr>
          <p:cNvPr id="4" name="Text 2"/>
          <p:cNvSpPr/>
          <p:nvPr/>
        </p:nvSpPr>
        <p:spPr>
          <a:xfrm>
            <a:off x="1234321" y="4309229"/>
            <a:ext cx="12532043"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تصميم عصري ومتجاوب مع الموبايل والتابلت</a:t>
            </a:r>
            <a:endParaRPr lang="en-US" sz="1900" dirty="0"/>
          </a:p>
        </p:txBody>
      </p:sp>
      <p:sp>
        <p:nvSpPr>
          <p:cNvPr id="5" name="Text 3"/>
          <p:cNvSpPr/>
          <p:nvPr/>
        </p:nvSpPr>
        <p:spPr>
          <a:xfrm>
            <a:off x="1234321" y="4790599"/>
            <a:ext cx="12532043"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سهل الاستخدام والتنقل</a:t>
            </a:r>
            <a:endParaRPr lang="en-US" sz="1900" dirty="0"/>
          </a:p>
        </p:txBody>
      </p:sp>
      <p:sp>
        <p:nvSpPr>
          <p:cNvPr id="6" name="Text 4"/>
          <p:cNvSpPr/>
          <p:nvPr/>
        </p:nvSpPr>
        <p:spPr>
          <a:xfrm>
            <a:off x="1234321" y="5271968"/>
            <a:ext cx="12532043" cy="395049"/>
          </a:xfrm>
          <a:prstGeom prst="rect">
            <a:avLst/>
          </a:prstGeom>
          <a:noFill/>
          <a:ln/>
        </p:spPr>
        <p:txBody>
          <a:bodyPr wrap="none" lIns="0" tIns="0" rIns="0" bIns="0" rtlCol="0" anchor="t"/>
          <a:lstStyle/>
          <a:p>
            <a:pPr rtl="1" algn="r"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مجهز بصفحات جاهزة (الصفحة الرئيسية – المنتجات  – تسجيل الدخول)</a:t>
            </a:r>
            <a:endParaRPr lang="en-US" sz="1900" dirty="0"/>
          </a:p>
        </p:txBody>
      </p:sp>
      <p:sp>
        <p:nvSpPr>
          <p:cNvPr id="7" name="Shape 5"/>
          <p:cNvSpPr/>
          <p:nvPr/>
        </p:nvSpPr>
        <p:spPr>
          <a:xfrm>
            <a:off x="864037" y="3741539"/>
            <a:ext cx="30480" cy="2011799"/>
          </a:xfrm>
          <a:prstGeom prst="rect">
            <a:avLst/>
          </a:prstGeom>
          <a:solidFill>
            <a:srgbClr val="4950BC"/>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2095" y="339447"/>
            <a:ext cx="3737729" cy="385763"/>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Who's This Website For?</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rtl="1" algn="r" marL="342900" indent="-342900">
              <a:lnSpc>
                <a:spcPts val="1550"/>
              </a:lnSpc>
              <a:buSzPct val="100000"/>
              <a:buChar char="•"/>
            </a:pPr>
            <a:r>
              <a:rPr lang="en-US" sz="950" dirty="0">
                <a:solidFill>
                  <a:srgbClr val="272525"/>
                </a:solidFill>
                <a:latin typeface="Inter" pitchFamily="34" charset="0"/>
                <a:ea typeface="Inter" pitchFamily="34" charset="-122"/>
                <a:cs typeface="Inter" pitchFamily="34" charset="-120"/>
              </a:rPr>
              <a:t>أصحاب براندات ناشئة</a:t>
            </a:r>
            <a:endParaRPr lang="en-US" sz="950" dirty="0"/>
          </a:p>
        </p:txBody>
      </p:sp>
      <p:sp>
        <p:nvSpPr>
          <p:cNvPr id="4" name="Text 2"/>
          <p:cNvSpPr/>
          <p:nvPr/>
        </p:nvSpPr>
        <p:spPr>
          <a:xfrm>
            <a:off x="572095" y="1212652"/>
            <a:ext cx="13486209" cy="197525"/>
          </a:xfrm>
          <a:prstGeom prst="rect">
            <a:avLst/>
          </a:prstGeom>
          <a:noFill/>
          <a:ln/>
        </p:spPr>
        <p:txBody>
          <a:bodyPr wrap="none" lIns="0" tIns="0" rIns="0" bIns="0" rtlCol="0" anchor="t"/>
          <a:lstStyle/>
          <a:p>
            <a:pPr rtl="1" algn="r" marL="342900" indent="-342900">
              <a:lnSpc>
                <a:spcPts val="1550"/>
              </a:lnSpc>
              <a:buSzPct val="100000"/>
              <a:buChar char="•"/>
            </a:pPr>
            <a:r>
              <a:rPr lang="en-US" sz="950" dirty="0">
                <a:solidFill>
                  <a:srgbClr val="272525"/>
                </a:solidFill>
                <a:latin typeface="Inter" pitchFamily="34" charset="0"/>
                <a:ea typeface="Inter" pitchFamily="34" charset="-122"/>
                <a:cs typeface="Inter" pitchFamily="34" charset="-120"/>
              </a:rPr>
              <a:t>البائعين على إنستجرام أو تيك توك وعايزين يتوسعوا</a:t>
            </a:r>
            <a:endParaRPr lang="en-US" sz="950" dirty="0"/>
          </a:p>
        </p:txBody>
      </p:sp>
      <p:sp>
        <p:nvSpPr>
          <p:cNvPr id="5" name="Text 3"/>
          <p:cNvSpPr/>
          <p:nvPr/>
        </p:nvSpPr>
        <p:spPr>
          <a:xfrm>
            <a:off x="572095" y="1453277"/>
            <a:ext cx="13486209" cy="197525"/>
          </a:xfrm>
          <a:prstGeom prst="rect">
            <a:avLst/>
          </a:prstGeom>
          <a:noFill/>
          <a:ln/>
        </p:spPr>
        <p:txBody>
          <a:bodyPr wrap="none" lIns="0" tIns="0" rIns="0" bIns="0" rtlCol="0" anchor="t"/>
          <a:lstStyle/>
          <a:p>
            <a:pPr rtl="1" algn="r" marL="342900" indent="-342900">
              <a:lnSpc>
                <a:spcPts val="1550"/>
              </a:lnSpc>
              <a:buSzPct val="100000"/>
              <a:buChar char="•"/>
            </a:pPr>
            <a:r>
              <a:rPr lang="en-US" sz="950" dirty="0">
                <a:solidFill>
                  <a:srgbClr val="272525"/>
                </a:solidFill>
                <a:latin typeface="Inter" pitchFamily="34" charset="0"/>
                <a:ea typeface="Inter" pitchFamily="34" charset="-122"/>
                <a:cs typeface="Inter" pitchFamily="34" charset="-120"/>
              </a:rPr>
              <a:t>رواد أعمال عايزين يبدأوا بسرعة</a:t>
            </a:r>
            <a:endParaRPr lang="en-US" sz="950" dirty="0"/>
          </a:p>
        </p:txBody>
      </p:sp>
      <p:sp>
        <p:nvSpPr>
          <p:cNvPr id="6" name="Text 4"/>
          <p:cNvSpPr/>
          <p:nvPr/>
        </p:nvSpPr>
        <p:spPr>
          <a:xfrm>
            <a:off x="572095" y="1693902"/>
            <a:ext cx="13486209" cy="197525"/>
          </a:xfrm>
          <a:prstGeom prst="rect">
            <a:avLst/>
          </a:prstGeom>
          <a:noFill/>
          <a:ln/>
        </p:spPr>
        <p:txBody>
          <a:bodyPr wrap="none" lIns="0" tIns="0" rIns="0" bIns="0" rtlCol="0" anchor="t"/>
          <a:lstStyle/>
          <a:p>
            <a:pPr rtl="1" algn="r" marL="342900" indent="-342900">
              <a:lnSpc>
                <a:spcPts val="1550"/>
              </a:lnSpc>
              <a:buSzPct val="100000"/>
              <a:buChar char="•"/>
            </a:pPr>
            <a:r>
              <a:rPr lang="en-US" sz="950" dirty="0">
                <a:solidFill>
                  <a:srgbClr val="272525"/>
                </a:solidFill>
                <a:latin typeface="Inter" pitchFamily="34" charset="0"/>
                <a:ea typeface="Inter" pitchFamily="34" charset="-122"/>
                <a:cs typeface="Inter" pitchFamily="34" charset="-120"/>
              </a:rPr>
              <a:t>مستثمرين بيشتروا مشاريع جاهزة للبيع وإعادة التشغيل</a:t>
            </a:r>
            <a:endParaRPr lang="en-US" sz="950" dirty="0"/>
          </a:p>
        </p:txBody>
      </p:sp>
      <p:pic>
        <p:nvPicPr>
          <p:cNvPr id="7" name="Image 0" descr="preencoded.png">    </p:cNvPr>
          <p:cNvPicPr>
            <a:picLocks noChangeAspect="1"/>
          </p:cNvPicPr>
          <p:nvPr/>
        </p:nvPicPr>
        <p:blipFill>
          <a:blip r:embed="rId1"/>
          <a:stretch>
            <a:fillRect/>
          </a:stretch>
        </p:blipFill>
        <p:spPr>
          <a:xfrm>
            <a:off x="572095" y="2030254"/>
            <a:ext cx="13486209" cy="89885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794504"/>
            <a:ext cx="3703320" cy="462796"/>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Why Buy from us?</a:t>
            </a:r>
            <a:endParaRPr lang="en-US" sz="2900" dirty="0"/>
          </a:p>
        </p:txBody>
      </p:sp>
      <p:sp>
        <p:nvSpPr>
          <p:cNvPr id="3" name="Text 1"/>
          <p:cNvSpPr/>
          <p:nvPr/>
        </p:nvSpPr>
        <p:spPr>
          <a:xfrm>
            <a:off x="864037" y="1751052"/>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No Development Time!</a:t>
            </a:r>
            <a:endParaRPr lang="en-US" sz="1900" dirty="0"/>
          </a:p>
        </p:txBody>
      </p:sp>
      <p:sp>
        <p:nvSpPr>
          <p:cNvPr id="4" name="Text 2"/>
          <p:cNvSpPr/>
          <p:nvPr/>
        </p:nvSpPr>
        <p:spPr>
          <a:xfrm>
            <a:off x="864037" y="2232422"/>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Customizable for any product type or brand</a:t>
            </a:r>
            <a:endParaRPr lang="en-US" sz="1900" dirty="0"/>
          </a:p>
        </p:txBody>
      </p:sp>
      <p:sp>
        <p:nvSpPr>
          <p:cNvPr id="5" name="Text 3"/>
          <p:cNvSpPr/>
          <p:nvPr/>
        </p:nvSpPr>
        <p:spPr>
          <a:xfrm>
            <a:off x="864037" y="2713792"/>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Professional UX/UI Design</a:t>
            </a:r>
            <a:endParaRPr lang="en-US" sz="1900" dirty="0"/>
          </a:p>
        </p:txBody>
      </p:sp>
      <p:sp>
        <p:nvSpPr>
          <p:cNvPr id="6" name="Text 4"/>
          <p:cNvSpPr/>
          <p:nvPr/>
        </p:nvSpPr>
        <p:spPr>
          <a:xfrm>
            <a:off x="864037" y="3195161"/>
            <a:ext cx="1290232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272525"/>
                </a:solidFill>
                <a:latin typeface="Inter" pitchFamily="34" charset="0"/>
                <a:ea typeface="Inter" pitchFamily="34" charset="-122"/>
                <a:cs typeface="Inter" pitchFamily="34" charset="-120"/>
              </a:rPr>
              <a:t>we have 3 types of users first one the customer who need our software service and for the second one the customer who just buy the products and for the third one who need the to buy the service</a:t>
            </a:r>
            <a:endParaRPr lang="en-US" sz="1900" dirty="0"/>
          </a:p>
        </p:txBody>
      </p:sp>
      <p:sp>
        <p:nvSpPr>
          <p:cNvPr id="7" name="Text 5"/>
          <p:cNvSpPr/>
          <p:nvPr/>
        </p:nvSpPr>
        <p:spPr>
          <a:xfrm>
            <a:off x="864037" y="4262914"/>
            <a:ext cx="12902327" cy="395049"/>
          </a:xfrm>
          <a:prstGeom prst="rect">
            <a:avLst/>
          </a:prstGeom>
          <a:noFill/>
          <a:ln/>
        </p:spPr>
        <p:txBody>
          <a:bodyPr wrap="none" lIns="0" tIns="0" rIns="0" bIns="0" rtlCol="0" anchor="t"/>
          <a:lstStyle/>
          <a:p>
            <a:pPr algn="l" indent="0" marL="0">
              <a:lnSpc>
                <a:spcPts val="3100"/>
              </a:lnSpc>
              <a:buNone/>
            </a:pPr>
            <a:endParaRPr lang="en-US" sz="1900" dirty="0"/>
          </a:p>
        </p:txBody>
      </p:sp>
      <p:pic>
        <p:nvPicPr>
          <p:cNvPr id="8" name="Image 0" descr="preencoded.png">
            <a:hlinkClick r:id="rId2" tooltip=""/>
          </p:cNvPr>
          <p:cNvPicPr>
            <a:picLocks noChangeAspect="1"/>
          </p:cNvPicPr>
          <p:nvPr/>
        </p:nvPicPr>
        <p:blipFill>
          <a:blip r:embed="rId1"/>
          <a:stretch>
            <a:fillRect/>
          </a:stretch>
        </p:blipFill>
        <p:spPr>
          <a:xfrm>
            <a:off x="864037" y="4935617"/>
            <a:ext cx="12902327" cy="24993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0436" y="495300"/>
            <a:ext cx="4503420" cy="562808"/>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Inter Bold" pitchFamily="34" charset="0"/>
                <a:ea typeface="Inter Bold" pitchFamily="34" charset="-122"/>
                <a:cs typeface="Inter Bold" pitchFamily="34" charset="-120"/>
              </a:rPr>
              <a:t>Positioning</a:t>
            </a:r>
            <a:endParaRPr lang="en-US" sz="3500" dirty="0"/>
          </a:p>
        </p:txBody>
      </p:sp>
      <p:sp>
        <p:nvSpPr>
          <p:cNvPr id="3" name="Text 1"/>
          <p:cNvSpPr/>
          <p:nvPr/>
        </p:nvSpPr>
        <p:spPr>
          <a:xfrm>
            <a:off x="630436" y="1418273"/>
            <a:ext cx="13369528" cy="288131"/>
          </a:xfrm>
          <a:prstGeom prst="rect">
            <a:avLst/>
          </a:prstGeom>
          <a:noFill/>
          <a:ln/>
        </p:spPr>
        <p:txBody>
          <a:bodyPr wrap="none" lIns="0" tIns="0" rIns="0" bIns="0" rtlCol="0" anchor="t"/>
          <a:lstStyle/>
          <a:p>
            <a:pPr algn="l" indent="0" marL="0">
              <a:lnSpc>
                <a:spcPts val="2250"/>
              </a:lnSpc>
              <a:buNone/>
            </a:pPr>
            <a:endParaRPr lang="en-US" sz="1400" dirty="0"/>
          </a:p>
        </p:txBody>
      </p:sp>
      <p:sp>
        <p:nvSpPr>
          <p:cNvPr id="4" name="Text 2"/>
          <p:cNvSpPr/>
          <p:nvPr/>
        </p:nvSpPr>
        <p:spPr>
          <a:xfrm>
            <a:off x="630436" y="1909048"/>
            <a:ext cx="13369528" cy="288131"/>
          </a:xfrm>
          <a:prstGeom prst="rect">
            <a:avLst/>
          </a:prstGeom>
          <a:noFill/>
          <a:ln/>
        </p:spPr>
        <p:txBody>
          <a:bodyPr wrap="none" lIns="0" tIns="0" rIns="0" bIns="0" rtlCol="0" anchor="t"/>
          <a:lstStyle/>
          <a:p>
            <a:pPr algn="l" indent="0" marL="0">
              <a:lnSpc>
                <a:spcPts val="2250"/>
              </a:lnSpc>
              <a:buNone/>
            </a:pPr>
            <a:endParaRPr lang="en-US" sz="1400" dirty="0"/>
          </a:p>
        </p:txBody>
      </p:sp>
      <p:pic>
        <p:nvPicPr>
          <p:cNvPr id="5" name="Image 0" descr="preencoded.png">    </p:cNvPr>
          <p:cNvPicPr>
            <a:picLocks noChangeAspect="1"/>
          </p:cNvPicPr>
          <p:nvPr/>
        </p:nvPicPr>
        <p:blipFill>
          <a:blip r:embed="rId1"/>
          <a:stretch>
            <a:fillRect/>
          </a:stretch>
        </p:blipFill>
        <p:spPr>
          <a:xfrm>
            <a:off x="630436" y="2602468"/>
            <a:ext cx="3266123" cy="4931807"/>
          </a:xfrm>
          <a:prstGeom prst="rect">
            <a:avLst/>
          </a:prstGeom>
        </p:spPr>
      </p:pic>
      <p:sp>
        <p:nvSpPr>
          <p:cNvPr id="6" name="Text 3"/>
          <p:cNvSpPr/>
          <p:nvPr/>
        </p:nvSpPr>
        <p:spPr>
          <a:xfrm>
            <a:off x="9337596" y="2579846"/>
            <a:ext cx="4669869" cy="675323"/>
          </a:xfrm>
          <a:prstGeom prst="rect">
            <a:avLst/>
          </a:prstGeom>
          <a:noFill/>
          <a:ln/>
        </p:spPr>
        <p:txBody>
          <a:bodyPr wrap="squar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How your product solves your customer’s problem</a:t>
            </a:r>
            <a:endParaRPr lang="en-US" sz="2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360408"/>
            <a:ext cx="8246031" cy="77914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a:t>
            </a:r>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 Competitive Landscape:</a:t>
            </a:r>
            <a:endParaRPr lang="en-US" sz="4850" dirty="0"/>
          </a:p>
        </p:txBody>
      </p:sp>
      <p:sp>
        <p:nvSpPr>
          <p:cNvPr id="3" name="Text 1"/>
          <p:cNvSpPr/>
          <p:nvPr/>
        </p:nvSpPr>
        <p:spPr>
          <a:xfrm>
            <a:off x="864037" y="2633305"/>
            <a:ext cx="12902327" cy="395049"/>
          </a:xfrm>
          <a:prstGeom prst="rect">
            <a:avLst/>
          </a:prstGeom>
          <a:noFill/>
          <a:ln/>
        </p:spPr>
        <p:txBody>
          <a:bodyPr wrap="none" lIns="0" tIns="0" rIns="0" bIns="0" rtlCol="0" anchor="t"/>
          <a:lstStyle/>
          <a:p>
            <a:pPr rtl="1" algn="r" indent="0" marL="0">
              <a:lnSpc>
                <a:spcPts val="3100"/>
              </a:lnSpc>
              <a:buNone/>
            </a:pPr>
            <a:r>
              <a:rPr lang="en-US" sz="1900" b="1" dirty="0">
                <a:solidFill>
                  <a:srgbClr val="272525"/>
                </a:solidFill>
                <a:latin typeface="Inter" pitchFamily="34" charset="0"/>
                <a:ea typeface="Inter" pitchFamily="34" charset="-122"/>
                <a:cs typeface="Inter" pitchFamily="34" charset="-120"/>
              </a:rPr>
              <a:t>مقارنة بمواقع المنافسين:</a:t>
            </a:r>
            <a:endParaRPr lang="en-US" sz="1900" dirty="0"/>
          </a:p>
        </p:txBody>
      </p:sp>
      <p:sp>
        <p:nvSpPr>
          <p:cNvPr id="4" name="Shape 2"/>
          <p:cNvSpPr/>
          <p:nvPr/>
        </p:nvSpPr>
        <p:spPr>
          <a:xfrm>
            <a:off x="864037" y="3306008"/>
            <a:ext cx="12902327" cy="3563064"/>
          </a:xfrm>
          <a:prstGeom prst="roundRect">
            <a:avLst>
              <a:gd name="adj" fmla="val 2910"/>
            </a:avLst>
          </a:prstGeom>
          <a:noFill/>
          <a:ln w="15240">
            <a:solidFill>
              <a:srgbClr val="000000">
                <a:alpha val="8000"/>
              </a:srgbClr>
            </a:solidFill>
            <a:prstDash val="solid"/>
          </a:ln>
        </p:spPr>
      </p:sp>
      <p:sp>
        <p:nvSpPr>
          <p:cNvPr id="5" name="Shape 3"/>
          <p:cNvSpPr/>
          <p:nvPr/>
        </p:nvSpPr>
        <p:spPr>
          <a:xfrm>
            <a:off x="879277" y="3321248"/>
            <a:ext cx="12871847" cy="706517"/>
          </a:xfrm>
          <a:prstGeom prst="rect">
            <a:avLst/>
          </a:prstGeom>
          <a:solidFill>
            <a:srgbClr val="FFFFFF">
              <a:alpha val="4000"/>
            </a:srgbClr>
          </a:solidFill>
          <a:ln/>
        </p:spPr>
      </p:sp>
      <p:sp>
        <p:nvSpPr>
          <p:cNvPr id="6" name="Text 4"/>
          <p:cNvSpPr/>
          <p:nvPr/>
        </p:nvSpPr>
        <p:spPr>
          <a:xfrm>
            <a:off x="1126212" y="3476982"/>
            <a:ext cx="2817019"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مواقع عادية</a:t>
            </a:r>
            <a:endParaRPr lang="en-US" sz="1900" dirty="0"/>
          </a:p>
        </p:txBody>
      </p:sp>
      <p:sp>
        <p:nvSpPr>
          <p:cNvPr id="7" name="Text 5"/>
          <p:cNvSpPr/>
          <p:nvPr/>
        </p:nvSpPr>
        <p:spPr>
          <a:xfrm>
            <a:off x="4444484" y="3476982"/>
            <a:ext cx="2684502" cy="395049"/>
          </a:xfrm>
          <a:prstGeom prst="rect">
            <a:avLst/>
          </a:prstGeom>
          <a:noFill/>
          <a:ln/>
        </p:spPr>
        <p:txBody>
          <a:bodyPr wrap="none" lIns="0" tIns="0" rIns="0" bIns="0" rtlCol="0" anchor="t"/>
          <a:lstStyle/>
          <a:p>
            <a:pPr algn="r" indent="0" marL="0">
              <a:lnSpc>
                <a:spcPts val="3100"/>
              </a:lnSpc>
              <a:buNone/>
            </a:pPr>
            <a:r>
              <a:rPr lang="en-US" sz="1900" dirty="0">
                <a:solidFill>
                  <a:srgbClr val="272525"/>
                </a:solidFill>
                <a:latin typeface="Inter" pitchFamily="34" charset="0"/>
                <a:ea typeface="Inter" pitchFamily="34" charset="-122"/>
                <a:cs typeface="Inter" pitchFamily="34" charset="-120"/>
              </a:rPr>
              <a:t>La Roze (موقعنا)</a:t>
            </a:r>
            <a:endParaRPr lang="en-US" sz="1900" dirty="0"/>
          </a:p>
        </p:txBody>
      </p:sp>
      <p:sp>
        <p:nvSpPr>
          <p:cNvPr id="8" name="Text 6"/>
          <p:cNvSpPr/>
          <p:nvPr/>
        </p:nvSpPr>
        <p:spPr>
          <a:xfrm>
            <a:off x="7630239" y="3476982"/>
            <a:ext cx="268450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المواقع الكبري</a:t>
            </a:r>
            <a:endParaRPr lang="en-US" sz="1900" dirty="0"/>
          </a:p>
        </p:txBody>
      </p:sp>
      <p:sp>
        <p:nvSpPr>
          <p:cNvPr id="9" name="Text 7"/>
          <p:cNvSpPr/>
          <p:nvPr/>
        </p:nvSpPr>
        <p:spPr>
          <a:xfrm>
            <a:off x="10815995" y="3476982"/>
            <a:ext cx="268831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التصنيف</a:t>
            </a:r>
            <a:endParaRPr lang="en-US" sz="1900" dirty="0"/>
          </a:p>
        </p:txBody>
      </p:sp>
      <p:sp>
        <p:nvSpPr>
          <p:cNvPr id="10" name="Shape 8"/>
          <p:cNvSpPr/>
          <p:nvPr/>
        </p:nvSpPr>
        <p:spPr>
          <a:xfrm>
            <a:off x="879277" y="4027765"/>
            <a:ext cx="12871847" cy="706517"/>
          </a:xfrm>
          <a:prstGeom prst="rect">
            <a:avLst/>
          </a:prstGeom>
          <a:solidFill>
            <a:srgbClr val="000000">
              <a:alpha val="4000"/>
            </a:srgbClr>
          </a:solidFill>
          <a:ln/>
        </p:spPr>
      </p:sp>
      <p:sp>
        <p:nvSpPr>
          <p:cNvPr id="11" name="Text 9"/>
          <p:cNvSpPr/>
          <p:nvPr/>
        </p:nvSpPr>
        <p:spPr>
          <a:xfrm>
            <a:off x="1126212" y="4183499"/>
            <a:ext cx="2817019"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تصميم بدائي</a:t>
            </a:r>
            <a:endParaRPr lang="en-US" sz="1900" dirty="0"/>
          </a:p>
        </p:txBody>
      </p:sp>
      <p:sp>
        <p:nvSpPr>
          <p:cNvPr id="12" name="Text 10"/>
          <p:cNvSpPr/>
          <p:nvPr/>
        </p:nvSpPr>
        <p:spPr>
          <a:xfrm>
            <a:off x="4444484" y="4183499"/>
            <a:ext cx="268450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جاهز بالكامل</a:t>
            </a:r>
            <a:endParaRPr lang="en-US" sz="1900" dirty="0"/>
          </a:p>
        </p:txBody>
      </p:sp>
      <p:sp>
        <p:nvSpPr>
          <p:cNvPr id="13" name="Text 11"/>
          <p:cNvSpPr/>
          <p:nvPr/>
        </p:nvSpPr>
        <p:spPr>
          <a:xfrm>
            <a:off x="7630239" y="4183499"/>
            <a:ext cx="268450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تحتاج برمجة</a:t>
            </a:r>
            <a:endParaRPr lang="en-US" sz="1900" dirty="0"/>
          </a:p>
        </p:txBody>
      </p:sp>
      <p:sp>
        <p:nvSpPr>
          <p:cNvPr id="14" name="Text 12"/>
          <p:cNvSpPr/>
          <p:nvPr/>
        </p:nvSpPr>
        <p:spPr>
          <a:xfrm>
            <a:off x="10815995" y="4183499"/>
            <a:ext cx="268831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الجاهزية</a:t>
            </a:r>
            <a:endParaRPr lang="en-US" sz="1900" dirty="0"/>
          </a:p>
        </p:txBody>
      </p:sp>
      <p:sp>
        <p:nvSpPr>
          <p:cNvPr id="15" name="Shape 13"/>
          <p:cNvSpPr/>
          <p:nvPr/>
        </p:nvSpPr>
        <p:spPr>
          <a:xfrm>
            <a:off x="879277" y="4734282"/>
            <a:ext cx="12871847" cy="706517"/>
          </a:xfrm>
          <a:prstGeom prst="rect">
            <a:avLst/>
          </a:prstGeom>
          <a:solidFill>
            <a:srgbClr val="FFFFFF">
              <a:alpha val="4000"/>
            </a:srgbClr>
          </a:solidFill>
          <a:ln/>
        </p:spPr>
      </p:sp>
      <p:sp>
        <p:nvSpPr>
          <p:cNvPr id="16" name="Text 14"/>
          <p:cNvSpPr/>
          <p:nvPr/>
        </p:nvSpPr>
        <p:spPr>
          <a:xfrm>
            <a:off x="1126212" y="4890016"/>
            <a:ext cx="2817019"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محدود</a:t>
            </a:r>
            <a:endParaRPr lang="en-US" sz="1900" dirty="0"/>
          </a:p>
        </p:txBody>
      </p:sp>
      <p:sp>
        <p:nvSpPr>
          <p:cNvPr id="17" name="Text 15"/>
          <p:cNvSpPr/>
          <p:nvPr/>
        </p:nvSpPr>
        <p:spPr>
          <a:xfrm>
            <a:off x="4444484" y="4890016"/>
            <a:ext cx="268450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سهل ومرن</a:t>
            </a:r>
            <a:endParaRPr lang="en-US" sz="1900" dirty="0"/>
          </a:p>
        </p:txBody>
      </p:sp>
      <p:sp>
        <p:nvSpPr>
          <p:cNvPr id="18" name="Text 16"/>
          <p:cNvSpPr/>
          <p:nvPr/>
        </p:nvSpPr>
        <p:spPr>
          <a:xfrm>
            <a:off x="7630239" y="4890016"/>
            <a:ext cx="268450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محدود / مكلف</a:t>
            </a:r>
            <a:endParaRPr lang="en-US" sz="1900" dirty="0"/>
          </a:p>
        </p:txBody>
      </p:sp>
      <p:sp>
        <p:nvSpPr>
          <p:cNvPr id="19" name="Text 17"/>
          <p:cNvSpPr/>
          <p:nvPr/>
        </p:nvSpPr>
        <p:spPr>
          <a:xfrm>
            <a:off x="10815995" y="4890016"/>
            <a:ext cx="268831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التخصيص</a:t>
            </a:r>
            <a:endParaRPr lang="en-US" sz="1900" dirty="0"/>
          </a:p>
        </p:txBody>
      </p:sp>
      <p:sp>
        <p:nvSpPr>
          <p:cNvPr id="20" name="Shape 18"/>
          <p:cNvSpPr/>
          <p:nvPr/>
        </p:nvSpPr>
        <p:spPr>
          <a:xfrm>
            <a:off x="879277" y="5440799"/>
            <a:ext cx="12871847" cy="706517"/>
          </a:xfrm>
          <a:prstGeom prst="rect">
            <a:avLst/>
          </a:prstGeom>
          <a:solidFill>
            <a:srgbClr val="000000">
              <a:alpha val="4000"/>
            </a:srgbClr>
          </a:solidFill>
          <a:ln/>
        </p:spPr>
      </p:sp>
      <p:sp>
        <p:nvSpPr>
          <p:cNvPr id="21" name="Text 19"/>
          <p:cNvSpPr/>
          <p:nvPr/>
        </p:nvSpPr>
        <p:spPr>
          <a:xfrm>
            <a:off x="1126212" y="5596533"/>
            <a:ext cx="2817019"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غير مضمون</a:t>
            </a:r>
            <a:endParaRPr lang="en-US" sz="1900" dirty="0"/>
          </a:p>
        </p:txBody>
      </p:sp>
      <p:sp>
        <p:nvSpPr>
          <p:cNvPr id="22" name="Text 20"/>
          <p:cNvSpPr/>
          <p:nvPr/>
        </p:nvSpPr>
        <p:spPr>
          <a:xfrm>
            <a:off x="4444484" y="5596533"/>
            <a:ext cx="268450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سعر مناسب</a:t>
            </a:r>
            <a:endParaRPr lang="en-US" sz="1900" dirty="0"/>
          </a:p>
        </p:txBody>
      </p:sp>
      <p:sp>
        <p:nvSpPr>
          <p:cNvPr id="23" name="Text 21"/>
          <p:cNvSpPr/>
          <p:nvPr/>
        </p:nvSpPr>
        <p:spPr>
          <a:xfrm>
            <a:off x="7630239" y="5596533"/>
            <a:ext cx="268450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مرتفعة جداً</a:t>
            </a:r>
            <a:endParaRPr lang="en-US" sz="1900" dirty="0"/>
          </a:p>
        </p:txBody>
      </p:sp>
      <p:sp>
        <p:nvSpPr>
          <p:cNvPr id="24" name="Text 22"/>
          <p:cNvSpPr/>
          <p:nvPr/>
        </p:nvSpPr>
        <p:spPr>
          <a:xfrm>
            <a:off x="10815995" y="5596533"/>
            <a:ext cx="268831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التكلفة</a:t>
            </a:r>
            <a:endParaRPr lang="en-US" sz="1900" dirty="0"/>
          </a:p>
        </p:txBody>
      </p:sp>
      <p:sp>
        <p:nvSpPr>
          <p:cNvPr id="25" name="Shape 23"/>
          <p:cNvSpPr/>
          <p:nvPr/>
        </p:nvSpPr>
        <p:spPr>
          <a:xfrm>
            <a:off x="879277" y="6147316"/>
            <a:ext cx="12871847" cy="706517"/>
          </a:xfrm>
          <a:prstGeom prst="rect">
            <a:avLst/>
          </a:prstGeom>
          <a:solidFill>
            <a:srgbClr val="FFFFFF">
              <a:alpha val="4000"/>
            </a:srgbClr>
          </a:solidFill>
          <a:ln/>
        </p:spPr>
      </p:sp>
      <p:sp>
        <p:nvSpPr>
          <p:cNvPr id="26" name="Text 24"/>
          <p:cNvSpPr/>
          <p:nvPr/>
        </p:nvSpPr>
        <p:spPr>
          <a:xfrm>
            <a:off x="1126212" y="6303050"/>
            <a:ext cx="2817019"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ضعيفا</a:t>
            </a:r>
            <a:endParaRPr lang="en-US" sz="1900" dirty="0"/>
          </a:p>
        </p:txBody>
      </p:sp>
      <p:sp>
        <p:nvSpPr>
          <p:cNvPr id="27" name="Text 25"/>
          <p:cNvSpPr/>
          <p:nvPr/>
        </p:nvSpPr>
        <p:spPr>
          <a:xfrm>
            <a:off x="4444484" y="6303050"/>
            <a:ext cx="268450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احترافي</a:t>
            </a:r>
            <a:endParaRPr lang="en-US" sz="1900" dirty="0"/>
          </a:p>
        </p:txBody>
      </p:sp>
      <p:sp>
        <p:nvSpPr>
          <p:cNvPr id="28" name="Text 26"/>
          <p:cNvSpPr/>
          <p:nvPr/>
        </p:nvSpPr>
        <p:spPr>
          <a:xfrm>
            <a:off x="7630239" y="6303050"/>
            <a:ext cx="268450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احترافي</a:t>
            </a:r>
            <a:endParaRPr lang="en-US" sz="1900" dirty="0"/>
          </a:p>
        </p:txBody>
      </p:sp>
      <p:sp>
        <p:nvSpPr>
          <p:cNvPr id="29" name="Text 27"/>
          <p:cNvSpPr/>
          <p:nvPr/>
        </p:nvSpPr>
        <p:spPr>
          <a:xfrm>
            <a:off x="10815995" y="6303050"/>
            <a:ext cx="2688312" cy="395049"/>
          </a:xfrm>
          <a:prstGeom prst="rect">
            <a:avLst/>
          </a:prstGeom>
          <a:noFill/>
          <a:ln/>
        </p:spPr>
        <p:txBody>
          <a:bodyPr wrap="none" lIns="0" tIns="0" rIns="0" bIns="0" rtlCol="0" anchor="t"/>
          <a:lstStyle/>
          <a:p>
            <a:pPr rtl="1" algn="r" indent="0" marL="0">
              <a:lnSpc>
                <a:spcPts val="3100"/>
              </a:lnSpc>
              <a:buNone/>
            </a:pPr>
            <a:r>
              <a:rPr lang="en-US" sz="1900" dirty="0">
                <a:solidFill>
                  <a:srgbClr val="272525"/>
                </a:solidFill>
                <a:latin typeface="Inter" pitchFamily="34" charset="0"/>
                <a:ea typeface="Inter" pitchFamily="34" charset="-122"/>
                <a:cs typeface="Inter" pitchFamily="34" charset="-120"/>
              </a:rPr>
              <a:t>التصميم</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447080"/>
            <a:ext cx="4064675" cy="508040"/>
          </a:xfrm>
          <a:prstGeom prst="rect">
            <a:avLst/>
          </a:prstGeom>
          <a:noFill/>
          <a:ln/>
        </p:spPr>
        <p:txBody>
          <a:bodyPr wrap="none" lIns="0" tIns="0" rIns="0" bIns="0" rtlCol="0" anchor="t"/>
          <a:lstStyle/>
          <a:p>
            <a:pPr rtl="1" algn="l" indent="0" marL="0">
              <a:lnSpc>
                <a:spcPts val="4000"/>
              </a:lnSpc>
              <a:buNone/>
            </a:pPr>
            <a:r>
              <a:rPr lang="en-US" sz="3200" b="1" dirty="0">
                <a:solidFill>
                  <a:srgbClr val="000000"/>
                </a:solidFill>
                <a:latin typeface="Inter Bold" pitchFamily="34" charset="0"/>
                <a:ea typeface="Inter Bold" pitchFamily="34" charset="-122"/>
                <a:cs typeface="Inter Bold" pitchFamily="34" charset="-120"/>
              </a:rPr>
              <a:t>صور من التصميم</a:t>
            </a:r>
            <a:endParaRPr lang="en-US" sz="3200" dirty="0"/>
          </a:p>
        </p:txBody>
      </p:sp>
      <p:sp>
        <p:nvSpPr>
          <p:cNvPr id="3" name="Text 1"/>
          <p:cNvSpPr/>
          <p:nvPr/>
        </p:nvSpPr>
        <p:spPr>
          <a:xfrm>
            <a:off x="572095" y="1280279"/>
            <a:ext cx="13486209" cy="260152"/>
          </a:xfrm>
          <a:prstGeom prst="rect">
            <a:avLst/>
          </a:prstGeom>
          <a:noFill/>
          <a:ln/>
        </p:spPr>
        <p:txBody>
          <a:bodyPr wrap="none" lIns="0" tIns="0" rIns="0" bIns="0" rtlCol="0" anchor="t"/>
          <a:lstStyle/>
          <a:p>
            <a:pPr algn="l" indent="0" marL="0">
              <a:lnSpc>
                <a:spcPts val="2000"/>
              </a:lnSpc>
              <a:buNone/>
            </a:pPr>
            <a:endParaRPr lang="en-US" sz="1250" dirty="0"/>
          </a:p>
        </p:txBody>
      </p:sp>
      <p:sp>
        <p:nvSpPr>
          <p:cNvPr id="4" name="Text 2"/>
          <p:cNvSpPr/>
          <p:nvPr/>
        </p:nvSpPr>
        <p:spPr>
          <a:xfrm>
            <a:off x="572095" y="1784271"/>
            <a:ext cx="2668905" cy="304800"/>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Sneak Peek of La Roze</a:t>
            </a:r>
            <a:endParaRPr lang="en-US" sz="1900" dirty="0"/>
          </a:p>
        </p:txBody>
      </p:sp>
      <p:pic>
        <p:nvPicPr>
          <p:cNvPr id="5" name="Image 0" descr="preencoded.png">    </p:cNvPr>
          <p:cNvPicPr>
            <a:picLocks noChangeAspect="1"/>
          </p:cNvPicPr>
          <p:nvPr/>
        </p:nvPicPr>
        <p:blipFill>
          <a:blip r:embed="rId1"/>
          <a:stretch>
            <a:fillRect/>
          </a:stretch>
        </p:blipFill>
        <p:spPr>
          <a:xfrm>
            <a:off x="572095" y="2332911"/>
            <a:ext cx="13486209" cy="904518"/>
          </a:xfrm>
          <a:prstGeom prst="rect">
            <a:avLst/>
          </a:prstGeom>
        </p:spPr>
      </p:pic>
      <p:pic>
        <p:nvPicPr>
          <p:cNvPr id="6" name="Image 1" descr="preencoded.png">    </p:cNvPr>
          <p:cNvPicPr>
            <a:picLocks noChangeAspect="1"/>
          </p:cNvPicPr>
          <p:nvPr/>
        </p:nvPicPr>
        <p:blipFill>
          <a:blip r:embed="rId2"/>
          <a:stretch>
            <a:fillRect/>
          </a:stretch>
        </p:blipFill>
        <p:spPr>
          <a:xfrm>
            <a:off x="572095" y="3460909"/>
            <a:ext cx="13486209" cy="904518"/>
          </a:xfrm>
          <a:prstGeom prst="rect">
            <a:avLst/>
          </a:prstGeom>
        </p:spPr>
      </p:pic>
      <p:pic>
        <p:nvPicPr>
          <p:cNvPr id="7" name="Image 2" descr="preencoded.png">    </p:cNvPr>
          <p:cNvPicPr>
            <a:picLocks noChangeAspect="1"/>
          </p:cNvPicPr>
          <p:nvPr/>
        </p:nvPicPr>
        <p:blipFill>
          <a:blip r:embed="rId3"/>
          <a:stretch>
            <a:fillRect/>
          </a:stretch>
        </p:blipFill>
        <p:spPr>
          <a:xfrm>
            <a:off x="572095" y="4588907"/>
            <a:ext cx="13486209" cy="904518"/>
          </a:xfrm>
          <a:prstGeom prst="rect">
            <a:avLst/>
          </a:prstGeom>
        </p:spPr>
      </p:pic>
      <p:pic>
        <p:nvPicPr>
          <p:cNvPr id="8" name="Image 3" descr="preencoded.png">    </p:cNvPr>
          <p:cNvPicPr>
            <a:picLocks noChangeAspect="1"/>
          </p:cNvPicPr>
          <p:nvPr/>
        </p:nvPicPr>
        <p:blipFill>
          <a:blip r:embed="rId4"/>
          <a:stretch>
            <a:fillRect/>
          </a:stretch>
        </p:blipFill>
        <p:spPr>
          <a:xfrm>
            <a:off x="572095" y="5716905"/>
            <a:ext cx="13486209" cy="904518"/>
          </a:xfrm>
          <a:prstGeom prst="rect">
            <a:avLst/>
          </a:prstGeom>
        </p:spPr>
      </p:pic>
      <p:pic>
        <p:nvPicPr>
          <p:cNvPr id="9" name="Image 4" descr="preencoded.png">    </p:cNvPr>
          <p:cNvPicPr>
            <a:picLocks noChangeAspect="1"/>
          </p:cNvPicPr>
          <p:nvPr/>
        </p:nvPicPr>
        <p:blipFill>
          <a:blip r:embed="rId5"/>
          <a:stretch>
            <a:fillRect/>
          </a:stretch>
        </p:blipFill>
        <p:spPr>
          <a:xfrm>
            <a:off x="572095" y="6844903"/>
            <a:ext cx="13486209" cy="9045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6145" y="460534"/>
            <a:ext cx="4186952" cy="523399"/>
          </a:xfrm>
          <a:prstGeom prst="rect">
            <a:avLst/>
          </a:prstGeom>
          <a:noFill/>
          <a:ln/>
        </p:spPr>
        <p:txBody>
          <a:bodyPr wrap="none" lIns="0" tIns="0" rIns="0" bIns="0" rtlCol="0" anchor="t"/>
          <a:lstStyle/>
          <a:p>
            <a:pPr algn="l" indent="0" marL="0">
              <a:lnSpc>
                <a:spcPts val="4100"/>
              </a:lnSpc>
              <a:buNone/>
            </a:pPr>
            <a:r>
              <a:rPr lang="en-US" sz="3250" b="1" dirty="0">
                <a:solidFill>
                  <a:srgbClr val="000000"/>
                </a:solidFill>
                <a:latin typeface="Inter Bold" pitchFamily="34" charset="0"/>
                <a:ea typeface="Inter Bold" pitchFamily="34" charset="-122"/>
                <a:cs typeface="Inter Bold" pitchFamily="34" charset="-120"/>
              </a:rPr>
              <a:t>Home page</a:t>
            </a:r>
            <a:endParaRPr lang="en-US" sz="3250" dirty="0"/>
          </a:p>
        </p:txBody>
      </p:sp>
      <p:pic>
        <p:nvPicPr>
          <p:cNvPr id="3" name="Image 0" descr="preencoded.png">    </p:cNvPr>
          <p:cNvPicPr>
            <a:picLocks noChangeAspect="1"/>
          </p:cNvPicPr>
          <p:nvPr/>
        </p:nvPicPr>
        <p:blipFill>
          <a:blip r:embed="rId1"/>
          <a:stretch>
            <a:fillRect/>
          </a:stretch>
        </p:blipFill>
        <p:spPr>
          <a:xfrm>
            <a:off x="586145" y="1423392"/>
            <a:ext cx="4444722" cy="7427119"/>
          </a:xfrm>
          <a:prstGeom prst="rect">
            <a:avLst/>
          </a:prstGeom>
        </p:spPr>
      </p:pic>
      <p:sp>
        <p:nvSpPr>
          <p:cNvPr id="4" name="Text 1"/>
          <p:cNvSpPr/>
          <p:nvPr/>
        </p:nvSpPr>
        <p:spPr>
          <a:xfrm>
            <a:off x="5447109" y="1385649"/>
            <a:ext cx="8604647" cy="268010"/>
          </a:xfrm>
          <a:prstGeom prst="rect">
            <a:avLst/>
          </a:prstGeom>
          <a:noFill/>
          <a:ln/>
        </p:spPr>
        <p:txBody>
          <a:bodyPr wrap="none" lIns="0" tIns="0" rIns="0" bIns="0" rtlCol="0" anchor="t"/>
          <a:lstStyle/>
          <a:p>
            <a:pPr rtl="1" algn="r" indent="0" marL="0">
              <a:lnSpc>
                <a:spcPts val="2100"/>
              </a:lnSpc>
              <a:buNone/>
            </a:pPr>
            <a:r>
              <a:rPr lang="en-US" sz="1300" dirty="0">
                <a:solidFill>
                  <a:srgbClr val="000000"/>
                </a:solidFill>
                <a:latin typeface="Inter" pitchFamily="34" charset="0"/>
                <a:ea typeface="Inter" pitchFamily="34" charset="-122"/>
                <a:cs typeface="Inter" pitchFamily="34" charset="-120"/>
              </a:rPr>
              <a:t>📌</a:t>
            </a:r>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 1. الـ Home Page (الصفحة الرئيسية):</a:t>
            </a:r>
            <a:endParaRPr lang="en-US" sz="1300" dirty="0"/>
          </a:p>
        </p:txBody>
      </p:sp>
      <p:sp>
        <p:nvSpPr>
          <p:cNvPr id="5" name="Text 2"/>
          <p:cNvSpPr/>
          <p:nvPr/>
        </p:nvSpPr>
        <p:spPr>
          <a:xfrm>
            <a:off x="5447109" y="1804273"/>
            <a:ext cx="8604647" cy="536019"/>
          </a:xfrm>
          <a:prstGeom prst="rect">
            <a:avLst/>
          </a:prstGeom>
          <a:noFill/>
          <a:ln/>
        </p:spPr>
        <p:txBody>
          <a:bodyPr wrap="squar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أول صفحة بيشوفها الزائر. صممناها تكون نظيفة وبسيطة، فيها بانر جذاب فوق، بيعرض العروض الجديدة أو الكوليكشن الحالي. تحت كده بنعرض كاتيجوريز مختصرة علشان العميل يدخل مباشرة على القسم اللي عايزه.</a:t>
            </a:r>
            <a:endParaRPr lang="en-US" sz="1300" dirty="0"/>
          </a:p>
        </p:txBody>
      </p:sp>
      <p:sp>
        <p:nvSpPr>
          <p:cNvPr id="6" name="Text 3"/>
          <p:cNvSpPr/>
          <p:nvPr/>
        </p:nvSpPr>
        <p:spPr>
          <a:xfrm>
            <a:off x="5447109" y="2490907"/>
            <a:ext cx="8604647" cy="268010"/>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الهدف:</a:t>
            </a:r>
            <a:endParaRPr lang="en-US" sz="1300" dirty="0"/>
          </a:p>
        </p:txBody>
      </p:sp>
      <p:sp>
        <p:nvSpPr>
          <p:cNvPr id="7" name="Text 4"/>
          <p:cNvSpPr/>
          <p:nvPr/>
        </p:nvSpPr>
        <p:spPr>
          <a:xfrm>
            <a:off x="5447109" y="2909530"/>
            <a:ext cx="8604647" cy="268010"/>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نكسب انتباه الزائر من أول ثانية، ونخليه يكمّل تصفح بدون حيرة.</a:t>
            </a:r>
            <a:endParaRPr lang="en-US" sz="1300" dirty="0"/>
          </a:p>
        </p:txBody>
      </p:sp>
      <p:sp>
        <p:nvSpPr>
          <p:cNvPr id="8" name="Text 5"/>
          <p:cNvSpPr/>
          <p:nvPr/>
        </p:nvSpPr>
        <p:spPr>
          <a:xfrm>
            <a:off x="586145" y="9227225"/>
            <a:ext cx="13458111" cy="268010"/>
          </a:xfrm>
          <a:prstGeom prst="rect">
            <a:avLst/>
          </a:prstGeom>
          <a:noFill/>
          <a:ln/>
        </p:spPr>
        <p:txBody>
          <a:bodyPr wrap="none" lIns="0" tIns="0" rIns="0" bIns="0" rtlCol="0" anchor="t"/>
          <a:lstStyle/>
          <a:p>
            <a:pPr algn="r" indent="0" marL="0">
              <a:lnSpc>
                <a:spcPts val="2100"/>
              </a:lnSpc>
              <a:buNone/>
            </a:pP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6264" y="460534"/>
            <a:ext cx="2512576" cy="313968"/>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Category page</a:t>
            </a:r>
            <a:endParaRPr lang="en-US" sz="1950" dirty="0"/>
          </a:p>
        </p:txBody>
      </p:sp>
      <p:sp>
        <p:nvSpPr>
          <p:cNvPr id="3" name="Text 1"/>
          <p:cNvSpPr/>
          <p:nvPr/>
        </p:nvSpPr>
        <p:spPr>
          <a:xfrm>
            <a:off x="586264" y="1109424"/>
            <a:ext cx="13457873" cy="268010"/>
          </a:xfrm>
          <a:prstGeom prst="rect">
            <a:avLst/>
          </a:prstGeom>
          <a:noFill/>
          <a:ln/>
        </p:spPr>
        <p:txBody>
          <a:bodyPr wrap="none" lIns="0" tIns="0" rIns="0" bIns="0" rtlCol="0" anchor="t"/>
          <a:lstStyle/>
          <a:p>
            <a:pPr rtl="1" algn="r" indent="0" marL="0">
              <a:lnSpc>
                <a:spcPts val="2100"/>
              </a:lnSpc>
              <a:buNone/>
            </a:pPr>
            <a:r>
              <a:rPr lang="en-US" sz="1300" dirty="0">
                <a:solidFill>
                  <a:srgbClr val="000000"/>
                </a:solidFill>
                <a:latin typeface="Inter" pitchFamily="34" charset="0"/>
                <a:ea typeface="Inter" pitchFamily="34" charset="-122"/>
                <a:cs typeface="Inter" pitchFamily="34" charset="-120"/>
              </a:rPr>
              <a:t>📌</a:t>
            </a:r>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 2. الـ Categories Page (صفحة الأقسام):</a:t>
            </a:r>
            <a:endParaRPr lang="en-US" sz="1300" dirty="0"/>
          </a:p>
        </p:txBody>
      </p:sp>
      <p:sp>
        <p:nvSpPr>
          <p:cNvPr id="4" name="Text 2"/>
          <p:cNvSpPr/>
          <p:nvPr/>
        </p:nvSpPr>
        <p:spPr>
          <a:xfrm>
            <a:off x="586264" y="1565791"/>
            <a:ext cx="13457873" cy="268010"/>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قسمنا البراند لتلات فئات: رجالي – حريمي – أطفال. كل كاتيجوري بتفتح صفحة فيها المنتجات المناسبة ليه، بشكل منظم وسهل التصفح.</a:t>
            </a:r>
            <a:endParaRPr lang="en-US" sz="1300" dirty="0"/>
          </a:p>
        </p:txBody>
      </p:sp>
      <p:sp>
        <p:nvSpPr>
          <p:cNvPr id="5" name="Text 3"/>
          <p:cNvSpPr/>
          <p:nvPr/>
        </p:nvSpPr>
        <p:spPr>
          <a:xfrm>
            <a:off x="586264" y="2022158"/>
            <a:ext cx="13457873" cy="268010"/>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الهدف:</a:t>
            </a:r>
            <a:endParaRPr lang="en-US" sz="1300" dirty="0"/>
          </a:p>
        </p:txBody>
      </p:sp>
      <p:sp>
        <p:nvSpPr>
          <p:cNvPr id="6" name="Text 4"/>
          <p:cNvSpPr/>
          <p:nvPr/>
        </p:nvSpPr>
        <p:spPr>
          <a:xfrm>
            <a:off x="586264" y="2478524"/>
            <a:ext cx="13457873" cy="268010"/>
          </a:xfrm>
          <a:prstGeom prst="rect">
            <a:avLst/>
          </a:prstGeom>
          <a:noFill/>
          <a:ln/>
        </p:spPr>
        <p:txBody>
          <a:bodyPr wrap="none" lIns="0" tIns="0" rIns="0" bIns="0" rtlCol="0" anchor="t"/>
          <a:lstStyle/>
          <a:p>
            <a:pPr rtl="1" algn="r" indent="0" marL="0">
              <a:lnSpc>
                <a:spcPts val="2100"/>
              </a:lnSpc>
              <a:buNone/>
            </a:pPr>
            <a:r>
              <a:rPr lang="en-US" sz="1300" dirty="0">
                <a:solidFill>
                  <a:srgbClr val="272525"/>
                </a:solidFill>
                <a:latin typeface="Inter" pitchFamily="34" charset="0"/>
                <a:ea typeface="Inter" pitchFamily="34" charset="-122"/>
                <a:cs typeface="Inter" pitchFamily="34" charset="-120"/>
              </a:rPr>
              <a:t>نخلي العميل يوصل للمنتجات اللي تهمه بسرعة، بدون ما يضيع وقته.</a:t>
            </a:r>
            <a:endParaRPr lang="en-US" sz="1300" dirty="0"/>
          </a:p>
        </p:txBody>
      </p:sp>
      <p:sp>
        <p:nvSpPr>
          <p:cNvPr id="7" name="Text 5"/>
          <p:cNvSpPr/>
          <p:nvPr/>
        </p:nvSpPr>
        <p:spPr>
          <a:xfrm>
            <a:off x="586264" y="2934891"/>
            <a:ext cx="13457873" cy="268010"/>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8" name="Image 0" descr="preencoded.png">    </p:cNvPr>
          <p:cNvPicPr>
            <a:picLocks noChangeAspect="1"/>
          </p:cNvPicPr>
          <p:nvPr/>
        </p:nvPicPr>
        <p:blipFill>
          <a:blip r:embed="rId1"/>
          <a:stretch>
            <a:fillRect/>
          </a:stretch>
        </p:blipFill>
        <p:spPr>
          <a:xfrm>
            <a:off x="1961078" y="3579614"/>
            <a:ext cx="2376487" cy="3653671"/>
          </a:xfrm>
          <a:prstGeom prst="rect">
            <a:avLst/>
          </a:prstGeom>
        </p:spPr>
      </p:pic>
      <p:pic>
        <p:nvPicPr>
          <p:cNvPr id="9" name="Image 1" descr="preencoded.png">    </p:cNvPr>
          <p:cNvPicPr>
            <a:picLocks noChangeAspect="1"/>
          </p:cNvPicPr>
          <p:nvPr/>
        </p:nvPicPr>
        <p:blipFill>
          <a:blip r:embed="rId2"/>
          <a:stretch>
            <a:fillRect/>
          </a:stretch>
        </p:blipFill>
        <p:spPr>
          <a:xfrm>
            <a:off x="4753808" y="3579614"/>
            <a:ext cx="9297829" cy="4249341"/>
          </a:xfrm>
          <a:prstGeom prst="rect">
            <a:avLst/>
          </a:prstGeom>
        </p:spPr>
      </p:pic>
      <p:sp>
        <p:nvSpPr>
          <p:cNvPr id="10" name="Text 6"/>
          <p:cNvSpPr/>
          <p:nvPr/>
        </p:nvSpPr>
        <p:spPr>
          <a:xfrm>
            <a:off x="4753808" y="8017312"/>
            <a:ext cx="9297829" cy="268010"/>
          </a:xfrm>
          <a:prstGeom prst="rect">
            <a:avLst/>
          </a:prstGeom>
          <a:noFill/>
          <a:ln/>
        </p:spPr>
        <p:txBody>
          <a:bodyPr wrap="none" lIns="0" tIns="0" rIns="0" bIns="0" rtlCol="0" anchor="t"/>
          <a:lstStyle/>
          <a:p>
            <a:pPr algn="r" indent="0" marL="0">
              <a:lnSpc>
                <a:spcPts val="2100"/>
              </a:lnSpc>
              <a:buNone/>
            </a:pP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2025-05-16T21:21:19Z</dcterms:created>
  <dcterms:modified xsi:type="dcterms:W3CDTF">2025-05-16T21:21:19Z</dcterms:modified>
</cp:coreProperties>
</file>